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ChessSet.jpg?uselang=r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11560" y="188640"/>
            <a:ext cx="7380312" cy="155674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Шахматная доска и фигуры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87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шахмат в культуре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FF0000"/>
                </a:solidFill>
              </a:rPr>
              <a:t>Шахматы играют важную роль во многих произведениях литературы, кинематографа и других направлений искусства. Помимо огромного числа произведений, где игра в том или ином виде упоминается вскользь, существуют и такие, в которых шахматы являются основой сюжета, или играют важную роль в какой-то его части, или просто заметно выделяются </a:t>
            </a:r>
            <a:r>
              <a:rPr lang="ru-RU" sz="2000" b="1" i="1" dirty="0" smtClean="0">
                <a:solidFill>
                  <a:srgbClr val="FF0000"/>
                </a:solidFill>
              </a:rPr>
              <a:t>автором.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5" descr="0a067cb642fcc59c615172b89c600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71197">
            <a:off x="395536" y="3429000"/>
            <a:ext cx="38862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0_34468_7f3a8481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11">
            <a:off x="5191661" y="3405034"/>
            <a:ext cx="3631707" cy="32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67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489" y="422910"/>
            <a:ext cx="7520940" cy="548640"/>
          </a:xfrm>
        </p:spPr>
        <p:txBody>
          <a:bodyPr/>
          <a:lstStyle/>
          <a:p>
            <a:r>
              <a:rPr lang="ru-RU" dirty="0" smtClean="0"/>
              <a:t>Роль в воспитании и развитии 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/>
          <a:lstStyle/>
          <a:p>
            <a:pPr algn="r"/>
            <a:r>
              <a:rPr lang="ru-RU" sz="2800" i="1" dirty="0">
                <a:solidFill>
                  <a:srgbClr val="00B050"/>
                </a:solidFill>
              </a:rPr>
              <a:t>В воспитании культуры мышления учащихся большое место мною отводилось шахматам… Шахматы должны войти в жизнь начальной школы, как один из элементов умственной культуры</a:t>
            </a:r>
            <a:r>
              <a:rPr lang="ru-RU" sz="2800" i="1" dirty="0" smtClean="0">
                <a:solidFill>
                  <a:srgbClr val="00B050"/>
                </a:solidFill>
              </a:rPr>
              <a:t>.</a:t>
            </a:r>
            <a:endParaRPr lang="ru-RU" sz="2000" dirty="0"/>
          </a:p>
          <a:p>
            <a:pPr algn="r"/>
            <a:r>
              <a:rPr lang="ru-RU" sz="2000" dirty="0">
                <a:solidFill>
                  <a:srgbClr val="00B050"/>
                </a:solidFill>
              </a:rPr>
              <a:t>                           </a:t>
            </a:r>
            <a:r>
              <a:rPr lang="ru-RU" sz="2000" dirty="0" smtClean="0">
                <a:solidFill>
                  <a:srgbClr val="00B050"/>
                </a:solidFill>
              </a:rPr>
              <a:t>                                                                          </a:t>
            </a:r>
            <a:r>
              <a:rPr lang="ru-RU" sz="2000" dirty="0" smtClean="0">
                <a:solidFill>
                  <a:schemeClr val="accent2"/>
                </a:solidFill>
              </a:rPr>
              <a:t>Василий </a:t>
            </a:r>
            <a:r>
              <a:rPr lang="ru-RU" sz="2000" dirty="0">
                <a:solidFill>
                  <a:schemeClr val="accent2"/>
                </a:solidFill>
              </a:rPr>
              <a:t>Сухомлинский</a:t>
            </a:r>
          </a:p>
          <a:p>
            <a:endParaRPr lang="ru-RU" dirty="0"/>
          </a:p>
        </p:txBody>
      </p:sp>
      <p:pic>
        <p:nvPicPr>
          <p:cNvPr id="4" name="Picture 7" descr="P1040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4365">
            <a:off x="454346" y="3356992"/>
            <a:ext cx="4138613" cy="31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084579" cy="23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02796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     Шахматы </a:t>
            </a:r>
            <a:r>
              <a:rPr lang="ru-RU" dirty="0">
                <a:solidFill>
                  <a:srgbClr val="7030A0"/>
                </a:solidFill>
              </a:rPr>
              <a:t>(от перс. «шах мат» - властитель умер) – игра 32 фигурами на 64-клеточной доске для двух партнёров. Цель – поставить мат королю противника. Родина шахмат – Индия. На Руси шахматы появились в 9-10 веках. Эта игра также сочетает в себе элементы науки, искусства и спорта. Способствует развитию фантазии и концентрации внимания, воспитанию характера и воли, приучает логически мыслить. По свидетельству археологических раскопок – игры, связанные с передвижением фишек на доске, были известны ещё в 3-4 веках до н.э. Несмотря на яростное сопротивление первоначально мусульманской, затем и христианской церкви, приравнявшей шахматы к азартным играм в кости, шахматы постепенно становились одной из популярных игр не только среди феодальной знати, но и в народе.</a:t>
            </a:r>
          </a:p>
          <a:p>
            <a:endParaRPr lang="ru-RU" dirty="0"/>
          </a:p>
        </p:txBody>
      </p:sp>
      <p:pic>
        <p:nvPicPr>
          <p:cNvPr id="4" name="Picture 7" descr="chess03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972542"/>
            <a:ext cx="3313435" cy="288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1512" y="4143380"/>
            <a:ext cx="4392488" cy="288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952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История-чатуранга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06015"/>
            <a:ext cx="5981288" cy="54967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   </a:t>
            </a:r>
            <a:r>
              <a:rPr lang="ru-RU" sz="2400" dirty="0" smtClean="0">
                <a:solidFill>
                  <a:srgbClr val="FF0000"/>
                </a:solidFill>
              </a:rPr>
              <a:t> История </a:t>
            </a:r>
            <a:r>
              <a:rPr lang="ru-RU" sz="2400" dirty="0">
                <a:solidFill>
                  <a:srgbClr val="FF0000"/>
                </a:solidFill>
              </a:rPr>
              <a:t>шахмат насчитывает не менее полутора тысяч лет. Считается, что игра-прародитель, чатуранга, появилась в Индии не позже VI века нашей эры. По мере распространения игры на Арабский Восток, затем в Европу и Африку, правила менялись. В том виде, который игра имеет в настоящее время, она сформировалась к XV веку, окончательно правила были стандартизованы в XIX веке, когда стали систематически проводиться международные турниры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5" descr="imag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78288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328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r>
              <a:rPr lang="ru-RU" dirty="0" smtClean="0"/>
              <a:t>чатуранга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568732"/>
          </a:xfrm>
        </p:spPr>
        <p:txBody>
          <a:bodyPr numCol="2"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r>
              <a:rPr lang="ru-RU" sz="1800" b="0" dirty="0">
                <a:solidFill>
                  <a:srgbClr val="C00000"/>
                </a:solidFill>
                <a:latin typeface="Verdana" pitchFamily="34" charset="0"/>
              </a:rPr>
              <a:t>Чатурангой в древней Индии </a:t>
            </a:r>
            <a:r>
              <a:rPr lang="ru-RU" sz="1800" b="0" dirty="0" smtClean="0">
                <a:solidFill>
                  <a:srgbClr val="C00000"/>
                </a:solidFill>
                <a:latin typeface="Verdana" pitchFamily="34" charset="0"/>
              </a:rPr>
              <a:t>   называлось </a:t>
            </a:r>
            <a:r>
              <a:rPr lang="ru-RU" sz="1800" b="0" dirty="0">
                <a:solidFill>
                  <a:srgbClr val="C00000"/>
                </a:solidFill>
                <a:latin typeface="Verdana" pitchFamily="34" charset="0"/>
              </a:rPr>
              <a:t>войско, </a:t>
            </a:r>
            <a:r>
              <a:rPr lang="ru-RU" sz="1800" b="0" dirty="0" smtClean="0">
                <a:solidFill>
                  <a:srgbClr val="C00000"/>
                </a:solidFill>
                <a:latin typeface="Verdana" pitchFamily="34" charset="0"/>
              </a:rPr>
              <a:t>          состоявшее </a:t>
            </a:r>
            <a:r>
              <a:rPr lang="ru-RU" sz="1800" b="0" dirty="0">
                <a:solidFill>
                  <a:srgbClr val="C00000"/>
                </a:solidFill>
                <a:latin typeface="Verdana" pitchFamily="34" charset="0"/>
              </a:rPr>
              <a:t>из боевых колесниц (</a:t>
            </a:r>
            <a:r>
              <a:rPr lang="ru-RU" sz="1800" b="0" dirty="0" err="1">
                <a:solidFill>
                  <a:srgbClr val="C00000"/>
                </a:solidFill>
                <a:latin typeface="Verdana" pitchFamily="34" charset="0"/>
              </a:rPr>
              <a:t>ратха</a:t>
            </a:r>
            <a:r>
              <a:rPr lang="ru-RU" sz="1800" b="0" dirty="0">
                <a:solidFill>
                  <a:srgbClr val="C00000"/>
                </a:solidFill>
                <a:latin typeface="Verdana" pitchFamily="34" charset="0"/>
              </a:rPr>
              <a:t>) и слонов (</a:t>
            </a:r>
            <a:r>
              <a:rPr lang="ru-RU" sz="1800" b="0" dirty="0" err="1">
                <a:solidFill>
                  <a:srgbClr val="C00000"/>
                </a:solidFill>
                <a:latin typeface="Verdana" pitchFamily="34" charset="0"/>
              </a:rPr>
              <a:t>хасти</a:t>
            </a:r>
            <a:r>
              <a:rPr lang="ru-RU" sz="1800" b="0" dirty="0">
                <a:solidFill>
                  <a:srgbClr val="C00000"/>
                </a:solidFill>
                <a:latin typeface="Verdana" pitchFamily="34" charset="0"/>
              </a:rPr>
              <a:t>), конницы (</a:t>
            </a:r>
            <a:r>
              <a:rPr lang="ru-RU" sz="1800" b="0" dirty="0" err="1">
                <a:solidFill>
                  <a:srgbClr val="C00000"/>
                </a:solidFill>
                <a:latin typeface="Verdana" pitchFamily="34" charset="0"/>
              </a:rPr>
              <a:t>ашва</a:t>
            </a:r>
            <a:r>
              <a:rPr lang="ru-RU" sz="1800" b="0" dirty="0">
                <a:solidFill>
                  <a:srgbClr val="C00000"/>
                </a:solidFill>
                <a:latin typeface="Verdana" pitchFamily="34" charset="0"/>
              </a:rPr>
              <a:t>) и пеших воинов (</a:t>
            </a:r>
            <a:r>
              <a:rPr lang="ru-RU" sz="1800" b="0" dirty="0" err="1">
                <a:solidFill>
                  <a:srgbClr val="C00000"/>
                </a:solidFill>
                <a:latin typeface="Verdana" pitchFamily="34" charset="0"/>
              </a:rPr>
              <a:t>падати</a:t>
            </a:r>
            <a:r>
              <a:rPr lang="ru-RU" sz="1800" b="0" dirty="0">
                <a:solidFill>
                  <a:srgbClr val="C00000"/>
                </a:solidFill>
                <a:latin typeface="Verdana" pitchFamily="34" charset="0"/>
              </a:rPr>
              <a:t>). Игра символизировала битву с участием четырёх родов войск, которыми руководил предводитель (раджа</a:t>
            </a:r>
            <a:r>
              <a:rPr lang="ru-RU" sz="1800" b="0" dirty="0" smtClean="0">
                <a:solidFill>
                  <a:srgbClr val="C00000"/>
                </a:solidFill>
                <a:latin typeface="Verdana" pitchFamily="34" charset="0"/>
              </a:rPr>
              <a:t>).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       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4360" y="11247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ts val="800"/>
              </a:spcBef>
            </a:pPr>
            <a:r>
              <a:rPr lang="ru-RU" b="1" i="1" dirty="0">
                <a:solidFill>
                  <a:srgbClr val="0070C0"/>
                </a:solidFill>
              </a:rPr>
              <a:t>В игре для четырёх игроков использовались комплекты фигур четырёх цветов: чёрные, зелёные, жёлтые и красные. Играли пара на пару. Каждый комплект содержал восемь фигур: раджу (короля), слона, коня, колесницу (аналог ладьи) и четыре пешки. </a:t>
            </a:r>
          </a:p>
        </p:txBody>
      </p:sp>
      <p:pic>
        <p:nvPicPr>
          <p:cNvPr id="5" name="Picture 7" descr="j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343400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4411"/>
            <a:ext cx="3509764" cy="310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640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800080"/>
                </a:solidFill>
              </a:rPr>
              <a:t>    Игра </a:t>
            </a:r>
            <a:r>
              <a:rPr lang="ru-RU" sz="2400" dirty="0">
                <a:solidFill>
                  <a:srgbClr val="800080"/>
                </a:solidFill>
              </a:rPr>
              <a:t>происходит на доске, поделенной на равные квадратные клетки, или поля. Размер доски — 8х8 клеток. Вертикальные ряды полей (вертикали) обозначаются латинскими буквами от a до h слева направо, горизонтальные ряды (горизонтали) — цифрами от 1 до 8 снизу вверх; каждое поле обозначается сочетанием соответствующих буквы и цифры. Поля раскрашены в тёмный и светлый цвета (и называются, соответственно, чёрными и белыми) так, что соседние по вертикали и горизонтали поля раскрашены в разные цвета. Доска располагается так, чтобы ближнее угловое поле справа от игрока было белым (для белых это поле h1, для черных — поле а8).</a:t>
            </a:r>
          </a:p>
        </p:txBody>
      </p:sp>
    </p:spTree>
    <p:extLst>
      <p:ext uri="{BB962C8B-B14F-4D97-AF65-F5344CB8AC3E}">
        <p14:creationId xmlns:p14="http://schemas.microsoft.com/office/powerpoint/2010/main" xmlns="" val="62914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Шахматные фигуры и их обозначение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8640960" cy="35798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     У </a:t>
            </a:r>
            <a:r>
              <a:rPr lang="ru-RU" sz="2000" i="1" dirty="0">
                <a:solidFill>
                  <a:srgbClr val="002060"/>
                </a:solidFill>
              </a:rPr>
              <a:t>игроков в начале игры имеется по одинаковому набору фигур. Фигуры одного из игроков условно называются «белыми», другого — «чёрными». Белые фигуры окрашены в светлый цвет, чёрные в тёмный. Сами игроки называются «белые» и «чёрные» по цвету своих фигур.</a:t>
            </a: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      В </a:t>
            </a:r>
            <a:r>
              <a:rPr lang="ru-RU" sz="2000" i="1" dirty="0">
                <a:solidFill>
                  <a:srgbClr val="002060"/>
                </a:solidFill>
              </a:rPr>
              <a:t>каждый комплект фигур входят: король </a:t>
            </a:r>
            <a:r>
              <a:rPr lang="ru-RU" sz="2000" i="1" dirty="0"/>
              <a:t>(</a:t>
            </a:r>
            <a:r>
              <a:rPr lang="ru-RU" sz="2400" i="1" dirty="0">
                <a:solidFill>
                  <a:srgbClr val="FF0000"/>
                </a:solidFill>
              </a:rPr>
              <a:t>♔)</a:t>
            </a:r>
            <a:r>
              <a:rPr lang="ru-RU" sz="2000" i="1" dirty="0"/>
              <a:t>, </a:t>
            </a:r>
            <a:r>
              <a:rPr lang="ru-RU" sz="2000" i="1" dirty="0">
                <a:solidFill>
                  <a:srgbClr val="002060"/>
                </a:solidFill>
              </a:rPr>
              <a:t>ферзь </a:t>
            </a:r>
            <a:r>
              <a:rPr lang="ru-RU" sz="2000" i="1" dirty="0"/>
              <a:t>(</a:t>
            </a:r>
            <a:r>
              <a:rPr lang="ru-RU" sz="2400" i="1" dirty="0">
                <a:solidFill>
                  <a:srgbClr val="FF0000"/>
                </a:solidFill>
              </a:rPr>
              <a:t>♕</a:t>
            </a:r>
            <a:r>
              <a:rPr lang="ru-RU" sz="2000" i="1" dirty="0"/>
              <a:t>), </a:t>
            </a:r>
            <a:r>
              <a:rPr lang="ru-RU" sz="2000" i="1" dirty="0">
                <a:solidFill>
                  <a:srgbClr val="002060"/>
                </a:solidFill>
              </a:rPr>
              <a:t>две ладьи </a:t>
            </a:r>
            <a:r>
              <a:rPr lang="ru-RU" sz="2000" i="1" dirty="0"/>
              <a:t>(</a:t>
            </a:r>
            <a:r>
              <a:rPr lang="ru-RU" sz="2400" i="1" dirty="0">
                <a:solidFill>
                  <a:srgbClr val="FF0000"/>
                </a:solidFill>
              </a:rPr>
              <a:t>♖</a:t>
            </a:r>
            <a:r>
              <a:rPr lang="ru-RU" sz="2000" i="1" dirty="0"/>
              <a:t>), </a:t>
            </a:r>
            <a:r>
              <a:rPr lang="ru-RU" sz="2000" i="1" dirty="0">
                <a:solidFill>
                  <a:srgbClr val="002060"/>
                </a:solidFill>
              </a:rPr>
              <a:t>два слона </a:t>
            </a:r>
            <a:r>
              <a:rPr lang="ru-RU" sz="2000" i="1" dirty="0"/>
              <a:t>(</a:t>
            </a:r>
            <a:r>
              <a:rPr lang="ru-RU" sz="2400" i="1" dirty="0">
                <a:solidFill>
                  <a:srgbClr val="FF0000"/>
                </a:solidFill>
              </a:rPr>
              <a:t>♗</a:t>
            </a:r>
            <a:r>
              <a:rPr lang="ru-RU" sz="2000" i="1" dirty="0"/>
              <a:t>), </a:t>
            </a:r>
            <a:r>
              <a:rPr lang="ru-RU" sz="2000" i="1" dirty="0">
                <a:solidFill>
                  <a:srgbClr val="002060"/>
                </a:solidFill>
              </a:rPr>
              <a:t>два коня </a:t>
            </a:r>
            <a:r>
              <a:rPr lang="ru-RU" sz="2000" i="1" dirty="0"/>
              <a:t>(</a:t>
            </a:r>
            <a:r>
              <a:rPr lang="ru-RU" sz="2400" i="1" dirty="0">
                <a:solidFill>
                  <a:srgbClr val="FF0000"/>
                </a:solidFill>
              </a:rPr>
              <a:t>♘</a:t>
            </a:r>
            <a:r>
              <a:rPr lang="ru-RU" sz="2000" i="1" dirty="0"/>
              <a:t>) </a:t>
            </a:r>
            <a:r>
              <a:rPr lang="ru-RU" sz="2000" i="1" dirty="0">
                <a:solidFill>
                  <a:srgbClr val="002060"/>
                </a:solidFill>
              </a:rPr>
              <a:t>и восемь пешек </a:t>
            </a:r>
            <a:r>
              <a:rPr lang="ru-RU" sz="2000" i="1" dirty="0"/>
              <a:t>(</a:t>
            </a:r>
            <a:r>
              <a:rPr lang="ru-RU" sz="2400" i="1" dirty="0">
                <a:solidFill>
                  <a:srgbClr val="FF0000"/>
                </a:solidFill>
              </a:rPr>
              <a:t>♙</a:t>
            </a:r>
            <a:r>
              <a:rPr lang="ru-RU" sz="2000" i="1" dirty="0"/>
              <a:t>). </a:t>
            </a:r>
            <a:r>
              <a:rPr lang="ru-RU" sz="2000" i="1" dirty="0">
                <a:solidFill>
                  <a:srgbClr val="002060"/>
                </a:solidFill>
              </a:rPr>
              <a:t>В начальной позиции фигуры обеих сторон размещаются так, как показано на диаграмме. Белые занимают первую и вторую горизонтали, чёрные — седьмую и восьмую. Пешки расположены на второй и седьмой горизонталях соответственно.</a:t>
            </a:r>
          </a:p>
          <a:p>
            <a:endParaRPr lang="ru-RU" dirty="0"/>
          </a:p>
        </p:txBody>
      </p:sp>
      <p:pic>
        <p:nvPicPr>
          <p:cNvPr id="2050" name="Picture 2" descr="180px-ChessSe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41764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8882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39888"/>
            <a:ext cx="7523163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2026"/>
            <a:ext cx="8424936" cy="55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3242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48</TotalTime>
  <Words>653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Шахматная доска и фигуры</vt:lpstr>
      <vt:lpstr>Место шахмат в культуре</vt:lpstr>
      <vt:lpstr>Роль в воспитании и развитии личности</vt:lpstr>
      <vt:lpstr>история</vt:lpstr>
      <vt:lpstr>История-чатуранга</vt:lpstr>
      <vt:lpstr>чатуранга</vt:lpstr>
      <vt:lpstr>поле</vt:lpstr>
      <vt:lpstr>Шахматные фигуры и их обозначение</vt:lpstr>
      <vt:lpstr>Позиции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Шахматная доска и фигуры</dc:title>
  <dc:creator>hobbit</dc:creator>
  <cp:lastModifiedBy>k21</cp:lastModifiedBy>
  <cp:revision>6</cp:revision>
  <dcterms:created xsi:type="dcterms:W3CDTF">2012-10-28T14:03:37Z</dcterms:created>
  <dcterms:modified xsi:type="dcterms:W3CDTF">2012-11-15T08:43:27Z</dcterms:modified>
</cp:coreProperties>
</file>