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4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олилиния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6" name="Дата 29"/>
          <p:cNvSpPr>
            <a:spLocks noGrp="1"/>
          </p:cNvSpPr>
          <p:nvPr>
            <p:ph type="dt" sz="half" idx="10"/>
          </p:nvPr>
        </p:nvSpPr>
        <p:spPr/>
        <p:txBody>
          <a:bodyPr/>
          <a:lstStyle>
            <a:lvl1pPr>
              <a:defRPr/>
            </a:lvl1pPr>
          </a:lstStyle>
          <a:p>
            <a:fld id="{B4C71EC6-210F-42DE-9C53-41977AD35B3D}" type="datetimeFigureOut">
              <a:rPr lang="ru-RU" smtClean="0"/>
              <a:t>05.11.2012</a:t>
            </a:fld>
            <a:endParaRPr lang="ru-RU"/>
          </a:p>
        </p:txBody>
      </p:sp>
      <p:sp>
        <p:nvSpPr>
          <p:cNvPr id="7" name="Нижний колонтитул 18"/>
          <p:cNvSpPr>
            <a:spLocks noGrp="1"/>
          </p:cNvSpPr>
          <p:nvPr>
            <p:ph type="ftr" sz="quarter" idx="11"/>
          </p:nvPr>
        </p:nvSpPr>
        <p:spPr/>
        <p:txBody>
          <a:bodyPr/>
          <a:lstStyle>
            <a:lvl1pPr>
              <a:defRPr/>
            </a:lvl1pPr>
          </a:lstStyle>
          <a:p>
            <a:endParaRPr lang="ru-RU"/>
          </a:p>
        </p:txBody>
      </p:sp>
      <p:sp>
        <p:nvSpPr>
          <p:cNvPr id="8" name="Номер слайда 26"/>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03072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fld id="{B4C71EC6-210F-42DE-9C53-41977AD35B3D}" type="datetimeFigureOut">
              <a:rPr lang="ru-RU" smtClean="0"/>
              <a:t>05.11.2012</a:t>
            </a:fld>
            <a:endParaRPr lang="ru-RU"/>
          </a:p>
        </p:txBody>
      </p:sp>
      <p:sp>
        <p:nvSpPr>
          <p:cNvPr id="5" name="Нижний колонтитул 21"/>
          <p:cNvSpPr>
            <a:spLocks noGrp="1"/>
          </p:cNvSpPr>
          <p:nvPr>
            <p:ph type="ftr" sz="quarter" idx="11"/>
          </p:nvPr>
        </p:nvSpPr>
        <p:spPr/>
        <p:txBody>
          <a:bodyPr/>
          <a:lstStyle>
            <a:lvl1pPr>
              <a:defRPr/>
            </a:lvl1pPr>
          </a:lstStyle>
          <a:p>
            <a:endParaRPr lang="ru-RU"/>
          </a:p>
        </p:txBody>
      </p:sp>
      <p:sp>
        <p:nvSpPr>
          <p:cNvPr id="6" name="Номер слайда 17"/>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225904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fld id="{B4C71EC6-210F-42DE-9C53-41977AD35B3D}" type="datetimeFigureOut">
              <a:rPr lang="ru-RU" smtClean="0"/>
              <a:t>05.11.2012</a:t>
            </a:fld>
            <a:endParaRPr lang="ru-RU"/>
          </a:p>
        </p:txBody>
      </p:sp>
      <p:sp>
        <p:nvSpPr>
          <p:cNvPr id="5" name="Нижний колонтитул 21"/>
          <p:cNvSpPr>
            <a:spLocks noGrp="1"/>
          </p:cNvSpPr>
          <p:nvPr>
            <p:ph type="ftr" sz="quarter" idx="11"/>
          </p:nvPr>
        </p:nvSpPr>
        <p:spPr/>
        <p:txBody>
          <a:bodyPr/>
          <a:lstStyle>
            <a:lvl1pPr>
              <a:defRPr/>
            </a:lvl1pPr>
          </a:lstStyle>
          <a:p>
            <a:endParaRPr lang="ru-RU"/>
          </a:p>
        </p:txBody>
      </p:sp>
      <p:sp>
        <p:nvSpPr>
          <p:cNvPr id="6" name="Номер слайда 17"/>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92861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fld id="{B4C71EC6-210F-42DE-9C53-41977AD35B3D}" type="datetimeFigureOut">
              <a:rPr lang="ru-RU" smtClean="0"/>
              <a:t>05.11.2012</a:t>
            </a:fld>
            <a:endParaRPr lang="ru-RU"/>
          </a:p>
        </p:txBody>
      </p:sp>
      <p:sp>
        <p:nvSpPr>
          <p:cNvPr id="5" name="Нижний колонтитул 21"/>
          <p:cNvSpPr>
            <a:spLocks noGrp="1"/>
          </p:cNvSpPr>
          <p:nvPr>
            <p:ph type="ftr" sz="quarter" idx="11"/>
          </p:nvPr>
        </p:nvSpPr>
        <p:spPr/>
        <p:txBody>
          <a:bodyPr/>
          <a:lstStyle>
            <a:lvl1pPr>
              <a:defRPr/>
            </a:lvl1pPr>
          </a:lstStyle>
          <a:p>
            <a:endParaRPr lang="ru-RU"/>
          </a:p>
        </p:txBody>
      </p:sp>
      <p:sp>
        <p:nvSpPr>
          <p:cNvPr id="6" name="Номер слайда 17"/>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07625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олилиния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Полилиния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fld id="{B4C71EC6-210F-42DE-9C53-41977AD35B3D}" type="datetimeFigureOut">
              <a:rPr lang="ru-RU" smtClean="0"/>
              <a:t>05.11.2012</a:t>
            </a:fld>
            <a:endParaRPr lang="ru-RU"/>
          </a:p>
        </p:txBody>
      </p:sp>
      <p:sp>
        <p:nvSpPr>
          <p:cNvPr id="7" name="Нижний колонтитул 4"/>
          <p:cNvSpPr>
            <a:spLocks noGrp="1"/>
          </p:cNvSpPr>
          <p:nvPr>
            <p:ph type="ftr" sz="quarter" idx="11"/>
          </p:nvPr>
        </p:nvSpPr>
        <p:spPr/>
        <p:txBody>
          <a:bodyPr/>
          <a:lstStyle>
            <a:lvl1pPr>
              <a:defRPr/>
            </a:lvl1pPr>
          </a:lstStyle>
          <a:p>
            <a:endParaRPr lang="ru-RU"/>
          </a:p>
        </p:txBody>
      </p:sp>
      <p:sp>
        <p:nvSpPr>
          <p:cNvPr id="8" name="Номер слайда 5"/>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33657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fld id="{B4C71EC6-210F-42DE-9C53-41977AD35B3D}" type="datetimeFigureOut">
              <a:rPr lang="ru-RU" smtClean="0"/>
              <a:t>05.11.2012</a:t>
            </a:fld>
            <a:endParaRPr lang="ru-RU"/>
          </a:p>
        </p:txBody>
      </p:sp>
      <p:sp>
        <p:nvSpPr>
          <p:cNvPr id="6" name="Нижний колонтитул 21"/>
          <p:cNvSpPr>
            <a:spLocks noGrp="1"/>
          </p:cNvSpPr>
          <p:nvPr>
            <p:ph type="ftr" sz="quarter" idx="11"/>
          </p:nvPr>
        </p:nvSpPr>
        <p:spPr/>
        <p:txBody>
          <a:bodyPr/>
          <a:lstStyle>
            <a:lvl1pPr>
              <a:defRPr/>
            </a:lvl1pPr>
          </a:lstStyle>
          <a:p>
            <a:endParaRPr lang="ru-RU"/>
          </a:p>
        </p:txBody>
      </p:sp>
      <p:sp>
        <p:nvSpPr>
          <p:cNvPr id="7" name="Номер слайда 17"/>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642528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fld id="{B4C71EC6-210F-42DE-9C53-41977AD35B3D}" type="datetimeFigureOut">
              <a:rPr lang="ru-RU" smtClean="0"/>
              <a:t>05.11.2012</a:t>
            </a:fld>
            <a:endParaRPr lang="ru-RU"/>
          </a:p>
        </p:txBody>
      </p:sp>
      <p:sp>
        <p:nvSpPr>
          <p:cNvPr id="8" name="Нижний колонтитул 21"/>
          <p:cNvSpPr>
            <a:spLocks noGrp="1"/>
          </p:cNvSpPr>
          <p:nvPr>
            <p:ph type="ftr" sz="quarter" idx="11"/>
          </p:nvPr>
        </p:nvSpPr>
        <p:spPr/>
        <p:txBody>
          <a:bodyPr/>
          <a:lstStyle>
            <a:lvl1pPr>
              <a:defRPr/>
            </a:lvl1pPr>
          </a:lstStyle>
          <a:p>
            <a:endParaRPr lang="ru-RU"/>
          </a:p>
        </p:txBody>
      </p:sp>
      <p:sp>
        <p:nvSpPr>
          <p:cNvPr id="9" name="Номер слайда 17"/>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37914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lstStyle>
            <a:lvl1pPr algn="l">
              <a:defRPr sz="4600"/>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fld id="{B4C71EC6-210F-42DE-9C53-41977AD35B3D}" type="datetimeFigureOut">
              <a:rPr lang="ru-RU" smtClean="0"/>
              <a:t>05.11.2012</a:t>
            </a:fld>
            <a:endParaRPr lang="ru-RU"/>
          </a:p>
        </p:txBody>
      </p:sp>
      <p:sp>
        <p:nvSpPr>
          <p:cNvPr id="4" name="Нижний колонтитул 21"/>
          <p:cNvSpPr>
            <a:spLocks noGrp="1"/>
          </p:cNvSpPr>
          <p:nvPr>
            <p:ph type="ftr" sz="quarter" idx="11"/>
          </p:nvPr>
        </p:nvSpPr>
        <p:spPr/>
        <p:txBody>
          <a:bodyPr/>
          <a:lstStyle>
            <a:lvl1pPr>
              <a:defRPr/>
            </a:lvl1pPr>
          </a:lstStyle>
          <a:p>
            <a:endParaRPr lang="ru-RU"/>
          </a:p>
        </p:txBody>
      </p:sp>
      <p:sp>
        <p:nvSpPr>
          <p:cNvPr id="5" name="Номер слайда 17"/>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31004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fld id="{B4C71EC6-210F-42DE-9C53-41977AD35B3D}" type="datetimeFigureOut">
              <a:rPr lang="ru-RU" smtClean="0"/>
              <a:t>05.11.2012</a:t>
            </a:fld>
            <a:endParaRPr lang="ru-RU"/>
          </a:p>
        </p:txBody>
      </p:sp>
      <p:sp>
        <p:nvSpPr>
          <p:cNvPr id="3" name="Нижний колонтитул 21"/>
          <p:cNvSpPr>
            <a:spLocks noGrp="1"/>
          </p:cNvSpPr>
          <p:nvPr>
            <p:ph type="ftr" sz="quarter" idx="11"/>
          </p:nvPr>
        </p:nvSpPr>
        <p:spPr/>
        <p:txBody>
          <a:bodyPr/>
          <a:lstStyle>
            <a:lvl1pPr>
              <a:defRPr/>
            </a:lvl1pPr>
          </a:lstStyle>
          <a:p>
            <a:endParaRPr lang="ru-RU"/>
          </a:p>
        </p:txBody>
      </p:sp>
      <p:sp>
        <p:nvSpPr>
          <p:cNvPr id="4" name="Номер слайда 17"/>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707702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fld id="{B4C71EC6-210F-42DE-9C53-41977AD35B3D}" type="datetimeFigureOut">
              <a:rPr lang="ru-RU" smtClean="0"/>
              <a:t>05.11.2012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a:xfrm>
            <a:off x="8156575" y="6421438"/>
            <a:ext cx="762000" cy="365125"/>
          </a:xfrm>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58392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9"/>
          <p:cNvSpPr>
            <a:spLocks noGrp="1"/>
          </p:cNvSpPr>
          <p:nvPr>
            <p:ph type="dt" sz="half" idx="10"/>
          </p:nvPr>
        </p:nvSpPr>
        <p:spPr/>
        <p:txBody>
          <a:bodyPr/>
          <a:lstStyle>
            <a:lvl1pPr>
              <a:defRPr/>
            </a:lvl1pPr>
          </a:lstStyle>
          <a:p>
            <a:fld id="{B4C71EC6-210F-42DE-9C53-41977AD35B3D}" type="datetimeFigureOut">
              <a:rPr lang="ru-RU" smtClean="0"/>
              <a:t>05.11.2012</a:t>
            </a:fld>
            <a:endParaRPr lang="ru-RU"/>
          </a:p>
        </p:txBody>
      </p:sp>
      <p:sp>
        <p:nvSpPr>
          <p:cNvPr id="6" name="Нижний колонтитул 21"/>
          <p:cNvSpPr>
            <a:spLocks noGrp="1"/>
          </p:cNvSpPr>
          <p:nvPr>
            <p:ph type="ftr" sz="quarter" idx="11"/>
          </p:nvPr>
        </p:nvSpPr>
        <p:spPr/>
        <p:txBody>
          <a:bodyPr/>
          <a:lstStyle>
            <a:lvl1pPr>
              <a:defRPr/>
            </a:lvl1pPr>
          </a:lstStyle>
          <a:p>
            <a:endParaRPr lang="ru-RU"/>
          </a:p>
        </p:txBody>
      </p:sp>
      <p:sp>
        <p:nvSpPr>
          <p:cNvPr id="7" name="Номер слайда 17"/>
          <p:cNvSpPr>
            <a:spLocks noGrp="1"/>
          </p:cNvSpPr>
          <p:nvPr>
            <p:ph type="sldNum" sz="quarter" idx="12"/>
          </p:nvPr>
        </p:nvSpPr>
        <p:spPr/>
        <p:txBody>
          <a:bodyPr/>
          <a:lstStyle>
            <a:lvl1pPr>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74277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78000"/>
                <a:satMod val="220000"/>
                <a:alpha val="19000"/>
              </a:schemeClr>
            </a:gs>
            <a:gs pos="100000">
              <a:schemeClr val="bg2">
                <a:shade val="35000"/>
                <a:satMod val="155000"/>
              </a:schemeClr>
            </a:gs>
          </a:gsLst>
          <a:path path="circle">
            <a:fillToRect l="60000" t="50000" r="40000" b="50000"/>
          </a:path>
          <a:tileRect/>
        </a:gradFill>
        <a:effectLst/>
      </p:bgPr>
    </p:bg>
    <p:spTree>
      <p:nvGrpSpPr>
        <p:cNvPr id="1" name=""/>
        <p:cNvGrpSpPr/>
        <p:nvPr/>
      </p:nvGrpSpPr>
      <p:grpSpPr>
        <a:xfrm>
          <a:off x="0" y="0"/>
          <a:ext cx="0" cy="0"/>
          <a:chOff x="0" y="0"/>
          <a:chExt cx="0" cy="0"/>
        </a:xfrm>
      </p:grpSpPr>
      <p:sp>
        <p:nvSpPr>
          <p:cNvPr id="12" name="Полилиния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Заголовок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fld id="{B4C71EC6-210F-42DE-9C53-41977AD35B3D}" type="datetimeFigureOut">
              <a:rPr lang="ru-RU" smtClean="0"/>
              <a:t>05.11.2012</a:t>
            </a:fld>
            <a:endParaRPr lang="ru-RU"/>
          </a:p>
        </p:txBody>
      </p:sp>
      <p:sp>
        <p:nvSpPr>
          <p:cNvPr id="22" name="Нижний колонтитул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endParaRPr lang="ru-RU"/>
          </a:p>
        </p:txBody>
      </p:sp>
      <p:sp>
        <p:nvSpPr>
          <p:cNvPr id="18" name="Номер слайда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600" kern="1200">
          <a:solidFill>
            <a:schemeClr val="tx1"/>
          </a:solidFill>
          <a:latin typeface="+mj-lt"/>
          <a:ea typeface="+mj-ea"/>
          <a:cs typeface="+mj-cs"/>
        </a:defRPr>
      </a:lvl1pPr>
      <a:lvl2pPr algn="l" rtl="0" eaLnBrk="1" fontAlgn="base" hangingPunct="1">
        <a:spcBef>
          <a:spcPct val="0"/>
        </a:spcBef>
        <a:spcAft>
          <a:spcPct val="0"/>
        </a:spcAft>
        <a:defRPr sz="4600">
          <a:solidFill>
            <a:schemeClr val="tx1"/>
          </a:solidFill>
          <a:latin typeface="Franklin Gothic Book" pitchFamily="34" charset="0"/>
        </a:defRPr>
      </a:lvl2pPr>
      <a:lvl3pPr algn="l" rtl="0" eaLnBrk="1" fontAlgn="base" hangingPunct="1">
        <a:spcBef>
          <a:spcPct val="0"/>
        </a:spcBef>
        <a:spcAft>
          <a:spcPct val="0"/>
        </a:spcAft>
        <a:defRPr sz="4600">
          <a:solidFill>
            <a:schemeClr val="tx1"/>
          </a:solidFill>
          <a:latin typeface="Franklin Gothic Book" pitchFamily="34" charset="0"/>
        </a:defRPr>
      </a:lvl3pPr>
      <a:lvl4pPr algn="l" rtl="0" eaLnBrk="1" fontAlgn="base" hangingPunct="1">
        <a:spcBef>
          <a:spcPct val="0"/>
        </a:spcBef>
        <a:spcAft>
          <a:spcPct val="0"/>
        </a:spcAft>
        <a:defRPr sz="4600">
          <a:solidFill>
            <a:schemeClr val="tx1"/>
          </a:solidFill>
          <a:latin typeface="Franklin Gothic Book" pitchFamily="34" charset="0"/>
        </a:defRPr>
      </a:lvl4pPr>
      <a:lvl5pPr algn="l" rtl="0" eaLnBrk="1" fontAlgn="base" hangingPunct="1">
        <a:spcBef>
          <a:spcPct val="0"/>
        </a:spcBef>
        <a:spcAft>
          <a:spcPct val="0"/>
        </a:spcAft>
        <a:defRPr sz="4600">
          <a:solidFill>
            <a:schemeClr val="tx1"/>
          </a:solidFill>
          <a:latin typeface="Franklin Gothic Book" pitchFamily="34" charset="0"/>
        </a:defRPr>
      </a:lvl5pPr>
      <a:lvl6pPr marL="457200" algn="l" rtl="0" eaLnBrk="1" fontAlgn="base" hangingPunct="1">
        <a:spcBef>
          <a:spcPct val="0"/>
        </a:spcBef>
        <a:spcAft>
          <a:spcPct val="0"/>
        </a:spcAft>
        <a:defRPr sz="4600">
          <a:solidFill>
            <a:schemeClr val="tx1"/>
          </a:solidFill>
          <a:latin typeface="Franklin Gothic Book" pitchFamily="34" charset="0"/>
        </a:defRPr>
      </a:lvl6pPr>
      <a:lvl7pPr marL="914400" algn="l" rtl="0" eaLnBrk="1" fontAlgn="base" hangingPunct="1">
        <a:spcBef>
          <a:spcPct val="0"/>
        </a:spcBef>
        <a:spcAft>
          <a:spcPct val="0"/>
        </a:spcAft>
        <a:defRPr sz="4600">
          <a:solidFill>
            <a:schemeClr val="tx1"/>
          </a:solidFill>
          <a:latin typeface="Franklin Gothic Book" pitchFamily="34" charset="0"/>
        </a:defRPr>
      </a:lvl7pPr>
      <a:lvl8pPr marL="1371600" algn="l" rtl="0" eaLnBrk="1" fontAlgn="base" hangingPunct="1">
        <a:spcBef>
          <a:spcPct val="0"/>
        </a:spcBef>
        <a:spcAft>
          <a:spcPct val="0"/>
        </a:spcAft>
        <a:defRPr sz="4600">
          <a:solidFill>
            <a:schemeClr val="tx1"/>
          </a:solidFill>
          <a:latin typeface="Franklin Gothic Book" pitchFamily="34" charset="0"/>
        </a:defRPr>
      </a:lvl8pPr>
      <a:lvl9pPr marL="1828800" algn="l" rtl="0" eaLnBrk="1" fontAlgn="base" hangingPunct="1">
        <a:spcBef>
          <a:spcPct val="0"/>
        </a:spcBef>
        <a:spcAft>
          <a:spcPct val="0"/>
        </a:spcAft>
        <a:defRPr sz="4600">
          <a:solidFill>
            <a:schemeClr val="tx1"/>
          </a:solidFill>
          <a:latin typeface="Franklin Gothic Book" pitchFamily="34" charset="0"/>
        </a:defRPr>
      </a:lvl9pPr>
    </p:titleStyle>
    <p:bodyStyle>
      <a:lvl1pPr marL="419100" indent="-382588" algn="l" rtl="0" eaLnBrk="1" fontAlgn="base" hangingPunct="1">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1" fontAlgn="base" hangingPunct="1">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1" fontAlgn="base" hangingPunct="1">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1" fontAlgn="base" hangingPunct="1">
        <a:spcBef>
          <a:spcPct val="20000"/>
        </a:spcBef>
        <a:spcAft>
          <a:spcPct val="0"/>
        </a:spcAft>
        <a:buClr>
          <a:srgbClr val="A04DA3"/>
        </a:buClr>
        <a:buSzPct val="90000"/>
        <a:buFont typeface="Wingdings 2" pitchFamily="18" charset="2"/>
        <a:buChar char=""/>
        <a:defRPr sz="2000" kern="1200">
          <a:solidFill>
            <a:schemeClr val="tx1"/>
          </a:solidFill>
          <a:latin typeface="+mn-lt"/>
          <a:ea typeface="+mn-ea"/>
          <a:cs typeface="+mn-cs"/>
        </a:defRPr>
      </a:lvl4pPr>
      <a:lvl5pPr marL="1489075" indent="-182563" algn="l" rtl="0" eaLnBrk="1" fontAlgn="base" hangingPunct="1">
        <a:spcBef>
          <a:spcPct val="20000"/>
        </a:spcBef>
        <a:spcAft>
          <a:spcPct val="0"/>
        </a:spcAft>
        <a:buClr>
          <a:srgbClr val="C0000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8"/>
            <a:ext cx="8280920" cy="2301240"/>
          </a:xfrm>
        </p:spPr>
        <p:txBody>
          <a:bodyPr/>
          <a:lstStyle/>
          <a:p>
            <a:r>
              <a:rPr lang="ru-RU" dirty="0" smtClean="0"/>
              <a:t>Ценность шахматных фигур. Нападение, защита и размен.</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82177">
            <a:off x="278066" y="2438332"/>
            <a:ext cx="5256584" cy="3938212"/>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26413">
            <a:off x="5796136" y="2852686"/>
            <a:ext cx="2990597" cy="3792438"/>
          </a:xfrm>
          <a:prstGeom prst="rect">
            <a:avLst/>
          </a:prstGeom>
        </p:spPr>
      </p:pic>
    </p:spTree>
    <p:extLst>
      <p:ext uri="{BB962C8B-B14F-4D97-AF65-F5344CB8AC3E}">
        <p14:creationId xmlns:p14="http://schemas.microsoft.com/office/powerpoint/2010/main" val="1805689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856984" cy="922114"/>
          </a:xfrm>
        </p:spPr>
        <p:txBody>
          <a:bodyPr/>
          <a:lstStyle/>
          <a:p>
            <a:r>
              <a:rPr lang="ru-RU" dirty="0" smtClean="0"/>
              <a:t>Легкие и тяжелые фигуры, </a:t>
            </a:r>
            <a:br>
              <a:rPr lang="ru-RU" dirty="0" smtClean="0"/>
            </a:br>
            <a:r>
              <a:rPr lang="ru-RU" dirty="0" smtClean="0"/>
              <a:t>их качество</a:t>
            </a:r>
            <a:endParaRPr lang="ru-RU" dirty="0"/>
          </a:p>
        </p:txBody>
      </p:sp>
      <p:sp>
        <p:nvSpPr>
          <p:cNvPr id="3" name="Объект 2"/>
          <p:cNvSpPr>
            <a:spLocks noGrp="1"/>
          </p:cNvSpPr>
          <p:nvPr>
            <p:ph idx="1"/>
          </p:nvPr>
        </p:nvSpPr>
        <p:spPr>
          <a:xfrm>
            <a:off x="179512" y="1268760"/>
            <a:ext cx="8712968" cy="5589240"/>
          </a:xfrm>
        </p:spPr>
        <p:txBody>
          <a:bodyPr/>
          <a:lstStyle/>
          <a:p>
            <a:r>
              <a:rPr lang="ru-RU" sz="1800" dirty="0" smtClean="0">
                <a:solidFill>
                  <a:srgbClr val="C00000"/>
                </a:solidFill>
              </a:rPr>
              <a:t>Лёгкие </a:t>
            </a:r>
            <a:r>
              <a:rPr lang="ru-RU" sz="1800" dirty="0">
                <a:solidFill>
                  <a:srgbClr val="C00000"/>
                </a:solidFill>
              </a:rPr>
              <a:t>фигуры — конь и слон. </a:t>
            </a:r>
          </a:p>
          <a:p>
            <a:r>
              <a:rPr lang="ru-RU" sz="1800" dirty="0">
                <a:solidFill>
                  <a:srgbClr val="C00000"/>
                </a:solidFill>
              </a:rPr>
              <a:t>Тяжёлые фигуры — ладья и ферзь. </a:t>
            </a:r>
          </a:p>
          <a:p>
            <a:r>
              <a:rPr lang="ru-RU" sz="1800" dirty="0">
                <a:solidFill>
                  <a:srgbClr val="C00000"/>
                </a:solidFill>
              </a:rPr>
              <a:t>Король — из-за своей особой роли в партии не относится ни к лёгким, ни к тяжёлым фигурам. </a:t>
            </a:r>
          </a:p>
          <a:p>
            <a:r>
              <a:rPr lang="ru-RU" sz="1800" dirty="0">
                <a:solidFill>
                  <a:srgbClr val="C00000"/>
                </a:solidFill>
              </a:rPr>
              <a:t>Пешка — так же, как и король, не относится ни к лёгким, ни к тяжёлым фигурам. </a:t>
            </a:r>
          </a:p>
          <a:p>
            <a:pPr marL="36512" indent="0">
              <a:buNone/>
            </a:pPr>
            <a:r>
              <a:rPr lang="ru-RU" sz="1800" dirty="0">
                <a:solidFill>
                  <a:srgbClr val="002060"/>
                </a:solidFill>
              </a:rPr>
              <a:t>В терминологии имеется неоднозначность: в узком смысле фигурами называются все шахматные фигуры, кроме пешек. Обычно слово «фигура» в комментарии к шахматной партии употребляется именно в этом смысле, например, выражение типа «потеря фигуры» означает потерю лёгкой или тяжёлой фигуры, но не пешки. Качество — «вес», отличающий тяжёлую фигуру от лёгкой; «выиграть качество» или «пожертвовать качество» означает операцию, при которой один из игроков выигрывает (или жертвует) ладью, отдав (получив) за неё лёгкую </a:t>
            </a:r>
            <a:r>
              <a:rPr lang="ru-RU" sz="1800" dirty="0" smtClean="0">
                <a:solidFill>
                  <a:srgbClr val="002060"/>
                </a:solidFill>
              </a:rPr>
              <a:t>фигуру.</a:t>
            </a:r>
            <a:r>
              <a:rPr lang="en-US" sz="1800" dirty="0" smtClean="0">
                <a:solidFill>
                  <a:srgbClr val="002060"/>
                </a:solidFill>
              </a:rPr>
              <a:t> </a:t>
            </a:r>
            <a:r>
              <a:rPr lang="ru-RU" sz="1800" dirty="0" smtClean="0">
                <a:solidFill>
                  <a:srgbClr val="002060"/>
                </a:solidFill>
              </a:rPr>
              <a:t>Когда </a:t>
            </a:r>
            <a:r>
              <a:rPr lang="ru-RU" sz="1800" dirty="0">
                <a:solidFill>
                  <a:srgbClr val="002060"/>
                </a:solidFill>
              </a:rPr>
              <a:t>шахматист добровольно (или вынужденно) </a:t>
            </a:r>
            <a:r>
              <a:rPr lang="ru-RU" sz="1800" dirty="0" smtClean="0">
                <a:solidFill>
                  <a:srgbClr val="002060"/>
                </a:solidFill>
              </a:rPr>
              <a:t>отдает</a:t>
            </a:r>
            <a:r>
              <a:rPr lang="en-US" sz="1800" dirty="0" smtClean="0">
                <a:solidFill>
                  <a:srgbClr val="002060"/>
                </a:solidFill>
              </a:rPr>
              <a:t> </a:t>
            </a:r>
            <a:r>
              <a:rPr lang="ru-RU" sz="1800" dirty="0" smtClean="0">
                <a:solidFill>
                  <a:srgbClr val="002060"/>
                </a:solidFill>
              </a:rPr>
              <a:t>ладью </a:t>
            </a:r>
            <a:r>
              <a:rPr lang="ru-RU" sz="1800" dirty="0">
                <a:solidFill>
                  <a:srgbClr val="002060"/>
                </a:solidFill>
              </a:rPr>
              <a:t>за коня, говорят, что он «пожертвовал качество» (или «потерял качество»), а его противник «выиграл качество». Материальное преимущество в виде ладьи взамен слона (или коня) называется «лишним качеством» («У него лишнее качество»,— говорит опытный шахматист, оценивая шансы противников в какой-нибудь партии).</a:t>
            </a:r>
          </a:p>
          <a:p>
            <a:pPr marL="36512" indent="0">
              <a:buNone/>
            </a:pPr>
            <a:endParaRPr lang="ru-RU" sz="1800" dirty="0">
              <a:solidFill>
                <a:srgbClr val="002060"/>
              </a:solidFill>
            </a:endParaRPr>
          </a:p>
          <a:p>
            <a:pPr marL="36512" indent="0">
              <a:buNone/>
            </a:pP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398908">
            <a:off x="7266182" y="332656"/>
            <a:ext cx="1619250" cy="1619250"/>
          </a:xfrm>
          <a:prstGeom prst="rect">
            <a:avLst/>
          </a:prstGeom>
        </p:spPr>
      </p:pic>
    </p:spTree>
    <p:extLst>
      <p:ext uri="{BB962C8B-B14F-4D97-AF65-F5344CB8AC3E}">
        <p14:creationId xmlns:p14="http://schemas.microsoft.com/office/powerpoint/2010/main" val="3224098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7601272" cy="796950"/>
          </a:xfrm>
        </p:spPr>
        <p:txBody>
          <a:bodyPr/>
          <a:lstStyle/>
          <a:p>
            <a:r>
              <a:rPr lang="ru-RU" dirty="0" smtClean="0"/>
              <a:t>Ценность фигур</a:t>
            </a:r>
            <a:endParaRPr lang="ru-RU" dirty="0"/>
          </a:p>
        </p:txBody>
      </p:sp>
      <p:sp>
        <p:nvSpPr>
          <p:cNvPr id="3" name="Объект 2"/>
          <p:cNvSpPr>
            <a:spLocks noGrp="1"/>
          </p:cNvSpPr>
          <p:nvPr>
            <p:ph idx="1"/>
          </p:nvPr>
        </p:nvSpPr>
        <p:spPr>
          <a:xfrm>
            <a:off x="179512" y="836712"/>
            <a:ext cx="8856984" cy="5904656"/>
          </a:xfrm>
        </p:spPr>
        <p:txBody>
          <a:bodyPr/>
          <a:lstStyle/>
          <a:p>
            <a:pPr marL="36512" indent="0">
              <a:buNone/>
            </a:pPr>
            <a:r>
              <a:rPr lang="ru-RU" sz="1600" b="1" dirty="0" smtClean="0">
                <a:solidFill>
                  <a:srgbClr val="C00000"/>
                </a:solidFill>
              </a:rPr>
              <a:t>Ценность </a:t>
            </a:r>
            <a:r>
              <a:rPr lang="ru-RU" sz="1600" b="1" dirty="0">
                <a:solidFill>
                  <a:srgbClr val="C00000"/>
                </a:solidFill>
              </a:rPr>
              <a:t>фигур — значение фигуры в шахматной борьбе</a:t>
            </a:r>
            <a:r>
              <a:rPr lang="ru-RU" sz="1600" b="1" dirty="0" smtClean="0">
                <a:solidFill>
                  <a:srgbClr val="C00000"/>
                </a:solidFill>
              </a:rPr>
              <a:t>.</a:t>
            </a:r>
          </a:p>
          <a:p>
            <a:pPr marL="36512" indent="0">
              <a:buNone/>
            </a:pPr>
            <a:endParaRPr lang="ru-RU" sz="1600" b="1" dirty="0" smtClean="0">
              <a:solidFill>
                <a:srgbClr val="C00000"/>
              </a:solidFill>
            </a:endParaRPr>
          </a:p>
          <a:p>
            <a:pPr marL="36512" indent="0">
              <a:buNone/>
            </a:pPr>
            <a:endParaRPr lang="ru-RU" sz="1600" b="1" dirty="0">
              <a:solidFill>
                <a:srgbClr val="C00000"/>
              </a:solidFill>
            </a:endParaRPr>
          </a:p>
          <a:p>
            <a:pPr marL="36512" indent="0">
              <a:buNone/>
            </a:pPr>
            <a:endParaRPr lang="ru-RU" sz="1600" b="1" dirty="0" smtClean="0">
              <a:solidFill>
                <a:srgbClr val="C00000"/>
              </a:solidFill>
            </a:endParaRPr>
          </a:p>
          <a:p>
            <a:pPr marL="36512" indent="0">
              <a:buNone/>
            </a:pPr>
            <a:endParaRPr lang="ru-RU" sz="1600" b="1" dirty="0">
              <a:solidFill>
                <a:srgbClr val="C00000"/>
              </a:solidFill>
            </a:endParaRPr>
          </a:p>
          <a:p>
            <a:pPr marL="36512" indent="0">
              <a:buNone/>
            </a:pPr>
            <a:endParaRPr lang="ru-RU" sz="1600" b="1" dirty="0" smtClean="0">
              <a:solidFill>
                <a:srgbClr val="C00000"/>
              </a:solidFill>
            </a:endParaRPr>
          </a:p>
          <a:p>
            <a:pPr marL="36512" indent="0">
              <a:buNone/>
            </a:pPr>
            <a:endParaRPr lang="ru-RU" sz="1400" i="1" dirty="0" smtClean="0">
              <a:solidFill>
                <a:srgbClr val="002060"/>
              </a:solidFill>
            </a:endParaRPr>
          </a:p>
          <a:p>
            <a:pPr marL="36512" indent="0">
              <a:buNone/>
            </a:pPr>
            <a:endParaRPr lang="ru-RU" sz="1400" i="1" dirty="0">
              <a:solidFill>
                <a:srgbClr val="002060"/>
              </a:solidFill>
            </a:endParaRPr>
          </a:p>
          <a:p>
            <a:pPr marL="36512" indent="0">
              <a:buNone/>
            </a:pPr>
            <a:endParaRPr lang="ru-RU" sz="1400" i="1" dirty="0" smtClean="0">
              <a:solidFill>
                <a:srgbClr val="002060"/>
              </a:solidFill>
            </a:endParaRPr>
          </a:p>
          <a:p>
            <a:pPr marL="36512" indent="0">
              <a:buNone/>
            </a:pPr>
            <a:r>
              <a:rPr lang="ru-RU" sz="1400" i="1" dirty="0" smtClean="0">
                <a:solidFill>
                  <a:srgbClr val="002060"/>
                </a:solidFill>
              </a:rPr>
              <a:t>Следует </a:t>
            </a:r>
            <a:r>
              <a:rPr lang="ru-RU" sz="1400" i="1" dirty="0">
                <a:solidFill>
                  <a:srgbClr val="002060"/>
                </a:solidFill>
              </a:rPr>
              <a:t>учитывать, что приведённые соотношения вовсе не достаточны для объективной оценки тех или иных действий в конкретной партии. В игре к ним добавляются многочисленные дополнительные соображения. На сравнительную ценность фигур может влиять тип разыгрываемой позиции, этап партии, на котором производится размен, положение конкретных фигур. Так, практически любая фигура в центре доски держит под ударом больше полей, чем на стороне и, тем более, в углу, поэтому размен своей угловой фигуры на равнозначную центральную фигуру противника может быть выгодным. Конь и слон формально считаются равноценными, но на практике их сравнительная ценность очень сильно зависит от ситуации. Два слона почти всегда сильнее двух коней. Слон сильнее коня в игре против пешек, слон и пешки сильнее в игре против ладьи противника, чем конь и то же количество пешек. Слон и ладья обычно сильнее, чем конь и ладья, однако ферзь и конь часто оказываются сильнее, чем ферзь и слон. Двумя слонами можно дать мат одинокому королю, двумя конями — нет. В шахматах действия дальнобойных фигур почти всегда ограничены другими фигурами, в то время как конь может перепрыгивать через них, так же от шаха коня невозможно закрыться нужно либо отходить королем, либо есть коня.</a:t>
            </a:r>
          </a:p>
        </p:txBody>
      </p:sp>
      <p:pic>
        <p:nvPicPr>
          <p:cNvPr id="1043"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196753"/>
            <a:ext cx="6035675"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Рисунок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1268354"/>
            <a:ext cx="2232248" cy="1881266"/>
          </a:xfrm>
          <a:prstGeom prst="rect">
            <a:avLst/>
          </a:prstGeom>
        </p:spPr>
      </p:pic>
    </p:spTree>
    <p:extLst>
      <p:ext uri="{BB962C8B-B14F-4D97-AF65-F5344CB8AC3E}">
        <p14:creationId xmlns:p14="http://schemas.microsoft.com/office/powerpoint/2010/main" val="2093942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7601272" cy="940966"/>
          </a:xfrm>
        </p:spPr>
        <p:txBody>
          <a:bodyPr/>
          <a:lstStyle/>
          <a:p>
            <a:r>
              <a:rPr lang="ru-RU" dirty="0" smtClean="0"/>
              <a:t>Виды ценности</a:t>
            </a:r>
            <a:endParaRPr lang="ru-RU" dirty="0"/>
          </a:p>
        </p:txBody>
      </p:sp>
      <p:sp>
        <p:nvSpPr>
          <p:cNvPr id="3" name="Объект 2"/>
          <p:cNvSpPr>
            <a:spLocks noGrp="1"/>
          </p:cNvSpPr>
          <p:nvPr>
            <p:ph idx="1"/>
          </p:nvPr>
        </p:nvSpPr>
        <p:spPr>
          <a:xfrm>
            <a:off x="179512" y="1052736"/>
            <a:ext cx="8856984" cy="5544616"/>
          </a:xfrm>
        </p:spPr>
        <p:txBody>
          <a:bodyPr/>
          <a:lstStyle/>
          <a:p>
            <a:pPr marL="36512" indent="0">
              <a:buNone/>
            </a:pPr>
            <a:r>
              <a:rPr lang="ru-RU" sz="2400" dirty="0">
                <a:solidFill>
                  <a:srgbClr val="C00000"/>
                </a:solidFill>
              </a:rPr>
              <a:t>Ценность фигур может быть абсолютная и относительная,</a:t>
            </a:r>
            <a:r>
              <a:rPr lang="ru-RU" sz="2400" dirty="0"/>
              <a:t> </a:t>
            </a:r>
            <a:r>
              <a:rPr lang="ru-RU" sz="2400" dirty="0">
                <a:solidFill>
                  <a:srgbClr val="002060"/>
                </a:solidFill>
              </a:rPr>
              <a:t>например конь примерно равноценен слону или трем пешкам, две ладьи — ферзю, ферзь — трем легким фигурам, ладья — легкой фигуре и двум пешкам. Это абсолютная ценность фигур. </a:t>
            </a:r>
          </a:p>
          <a:p>
            <a:pPr marL="36512" indent="0">
              <a:buNone/>
            </a:pPr>
            <a:r>
              <a:rPr lang="ru-RU" sz="2400" dirty="0">
                <a:solidFill>
                  <a:srgbClr val="002060"/>
                </a:solidFill>
              </a:rPr>
              <a:t>Однако в зависимости от конкретной позиции, возникающей в ходе борьбы, абсолютная ценность фигур нарушается и уступает место относительной. Так, при замкнутой пешечной позиции конь сильнее слона, а в открытой позиции, особенно при игре на двух флангах, слон намного </a:t>
            </a:r>
            <a:r>
              <a:rPr lang="ru-RU" sz="2400" dirty="0" smtClean="0">
                <a:solidFill>
                  <a:srgbClr val="002060"/>
                </a:solidFill>
              </a:rPr>
              <a:t>быстрее.</a:t>
            </a:r>
            <a:endParaRPr lang="ru-RU" sz="2400" dirty="0">
              <a:solidFill>
                <a:srgbClr val="002060"/>
              </a:solidFill>
            </a:endParaRPr>
          </a:p>
          <a:p>
            <a:pPr marL="36512" indent="0">
              <a:buNone/>
            </a:pP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329097">
            <a:off x="6395463" y="4952405"/>
            <a:ext cx="2339351" cy="1754513"/>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3688" y="4889356"/>
            <a:ext cx="4175001" cy="1880612"/>
          </a:xfrm>
          <a:prstGeom prst="rect">
            <a:avLst/>
          </a:prstGeom>
        </p:spPr>
      </p:pic>
    </p:spTree>
    <p:extLst>
      <p:ext uri="{BB962C8B-B14F-4D97-AF65-F5344CB8AC3E}">
        <p14:creationId xmlns:p14="http://schemas.microsoft.com/office/powerpoint/2010/main" val="3694489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064896" cy="940966"/>
          </a:xfrm>
        </p:spPr>
        <p:txBody>
          <a:bodyPr/>
          <a:lstStyle/>
          <a:p>
            <a:r>
              <a:rPr lang="ru-RU" dirty="0" smtClean="0"/>
              <a:t>Единица измерения ценности</a:t>
            </a:r>
            <a:endParaRPr lang="ru-RU" dirty="0"/>
          </a:p>
        </p:txBody>
      </p:sp>
      <p:sp>
        <p:nvSpPr>
          <p:cNvPr id="3" name="Объект 2"/>
          <p:cNvSpPr>
            <a:spLocks noGrp="1"/>
          </p:cNvSpPr>
          <p:nvPr>
            <p:ph idx="1"/>
          </p:nvPr>
        </p:nvSpPr>
        <p:spPr>
          <a:xfrm>
            <a:off x="179512" y="908720"/>
            <a:ext cx="8712968" cy="5832648"/>
          </a:xfrm>
        </p:spPr>
        <p:txBody>
          <a:bodyPr/>
          <a:lstStyle/>
          <a:p>
            <a:pPr marL="36512" indent="0">
              <a:buNone/>
            </a:pPr>
            <a:r>
              <a:rPr lang="ru-RU" sz="2000" dirty="0">
                <a:solidFill>
                  <a:srgbClr val="C00000"/>
                </a:solidFill>
              </a:rPr>
              <a:t>Единицей измерения ценности фигуры служит пешка</a:t>
            </a:r>
            <a:r>
              <a:rPr lang="ru-RU" sz="2000" dirty="0" smtClean="0">
                <a:solidFill>
                  <a:srgbClr val="C00000"/>
                </a:solidFill>
              </a:rPr>
              <a:t>.</a:t>
            </a:r>
            <a:endParaRPr lang="ru-RU" sz="2000" dirty="0" smtClean="0">
              <a:solidFill>
                <a:srgbClr val="002060"/>
              </a:solidFill>
            </a:endParaRPr>
          </a:p>
          <a:p>
            <a:pPr marL="36512" indent="0">
              <a:buNone/>
            </a:pPr>
            <a:r>
              <a:rPr lang="ru-RU" sz="1800" dirty="0" smtClean="0">
                <a:solidFill>
                  <a:srgbClr val="002060"/>
                </a:solidFill>
              </a:rPr>
              <a:t>Когда </a:t>
            </a:r>
            <a:r>
              <a:rPr lang="ru-RU" sz="1800" dirty="0">
                <a:solidFill>
                  <a:srgbClr val="002060"/>
                </a:solidFill>
              </a:rPr>
              <a:t>возникает вопрос брать или не брать вражескую фигуру, в большинстве случаев нужно руководствоваться шкалой ценности фигур. Следует учитывать, что не всякий размен фигур выгоден его зачинщику. Взвешивая разменную операцию, необходимо постоянно учитывать все особенности данной позиции</a:t>
            </a:r>
            <a:r>
              <a:rPr lang="ru-RU" sz="1800" dirty="0" smtClean="0">
                <a:solidFill>
                  <a:srgbClr val="002060"/>
                </a:solidFill>
              </a:rPr>
              <a:t>.</a:t>
            </a:r>
          </a:p>
          <a:p>
            <a:pPr marL="36512" indent="0">
              <a:buNone/>
            </a:pPr>
            <a:endParaRPr lang="ru-RU" sz="1800" dirty="0" smtClean="0">
              <a:solidFill>
                <a:srgbClr val="002060"/>
              </a:solidFill>
            </a:endParaRPr>
          </a:p>
          <a:p>
            <a:pPr marL="379412" indent="-342900">
              <a:buFont typeface="+mj-lt"/>
              <a:buAutoNum type="arabicPeriod"/>
            </a:pPr>
            <a:r>
              <a:rPr lang="ru-RU" sz="1600" dirty="0">
                <a:solidFill>
                  <a:srgbClr val="FF0000"/>
                </a:solidFill>
              </a:rPr>
              <a:t>Слон в шахматах равен трем пешкам</a:t>
            </a:r>
            <a:r>
              <a:rPr lang="ru-RU" sz="1600" dirty="0" smtClean="0">
                <a:solidFill>
                  <a:srgbClr val="FF0000"/>
                </a:solidFill>
              </a:rPr>
              <a:t>.</a:t>
            </a:r>
            <a:endParaRPr lang="ru-RU" sz="1600" dirty="0">
              <a:solidFill>
                <a:srgbClr val="FF0000"/>
              </a:solidFill>
            </a:endParaRPr>
          </a:p>
          <a:p>
            <a:pPr marL="379412" indent="-342900">
              <a:buFont typeface="+mj-lt"/>
              <a:buAutoNum type="arabicPeriod"/>
            </a:pPr>
            <a:r>
              <a:rPr lang="ru-RU" sz="1600" dirty="0">
                <a:solidFill>
                  <a:srgbClr val="FF0000"/>
                </a:solidFill>
              </a:rPr>
              <a:t>Конь так же равен трем пешкам</a:t>
            </a:r>
            <a:r>
              <a:rPr lang="ru-RU" sz="1600" dirty="0" smtClean="0">
                <a:solidFill>
                  <a:srgbClr val="FF0000"/>
                </a:solidFill>
              </a:rPr>
              <a:t>.</a:t>
            </a:r>
            <a:endParaRPr lang="ru-RU" sz="1600" dirty="0">
              <a:solidFill>
                <a:srgbClr val="FF0000"/>
              </a:solidFill>
            </a:endParaRPr>
          </a:p>
          <a:p>
            <a:pPr marL="379412" indent="-342900">
              <a:buFont typeface="+mj-lt"/>
              <a:buAutoNum type="arabicPeriod"/>
            </a:pPr>
            <a:r>
              <a:rPr lang="ru-RU" sz="1600" dirty="0">
                <a:solidFill>
                  <a:srgbClr val="FF0000"/>
                </a:solidFill>
              </a:rPr>
              <a:t>Ладья приравнивается в шахматах к пяти пешкам</a:t>
            </a:r>
            <a:r>
              <a:rPr lang="ru-RU" sz="1600" dirty="0" smtClean="0">
                <a:solidFill>
                  <a:srgbClr val="FF0000"/>
                </a:solidFill>
              </a:rPr>
              <a:t>.</a:t>
            </a:r>
            <a:endParaRPr lang="ru-RU" sz="1600" dirty="0">
              <a:solidFill>
                <a:srgbClr val="FF0000"/>
              </a:solidFill>
            </a:endParaRPr>
          </a:p>
          <a:p>
            <a:pPr marL="379412" indent="-342900">
              <a:buFont typeface="+mj-lt"/>
              <a:buAutoNum type="arabicPeriod"/>
            </a:pPr>
            <a:r>
              <a:rPr lang="ru-RU" sz="1600" dirty="0">
                <a:solidFill>
                  <a:srgbClr val="FF0000"/>
                </a:solidFill>
              </a:rPr>
              <a:t>Ферзь равен девяти пешкам</a:t>
            </a:r>
            <a:r>
              <a:rPr lang="ru-RU" sz="1600" dirty="0" smtClean="0">
                <a:solidFill>
                  <a:srgbClr val="FF0000"/>
                </a:solidFill>
              </a:rPr>
              <a:t>.</a:t>
            </a:r>
            <a:endParaRPr lang="ru-RU" sz="1600" dirty="0">
              <a:solidFill>
                <a:srgbClr val="FF0000"/>
              </a:solidFill>
            </a:endParaRPr>
          </a:p>
          <a:p>
            <a:pPr marL="379412" indent="-342900">
              <a:buFont typeface="+mj-lt"/>
              <a:buAutoNum type="arabicPeriod"/>
            </a:pPr>
            <a:r>
              <a:rPr lang="ru-RU" sz="1600" dirty="0">
                <a:solidFill>
                  <a:srgbClr val="FF0000"/>
                </a:solidFill>
              </a:rPr>
              <a:t>Король не имеет цены, король бесценен.</a:t>
            </a:r>
          </a:p>
          <a:p>
            <a:pPr marL="379412" indent="-342900">
              <a:buFont typeface="+mj-lt"/>
              <a:buAutoNum type="arabicPeriod"/>
            </a:pPr>
            <a:r>
              <a:rPr lang="ru-RU" sz="1600" dirty="0" smtClean="0">
                <a:solidFill>
                  <a:srgbClr val="FF0000"/>
                </a:solidFill>
              </a:rPr>
              <a:t>Тяжёлые </a:t>
            </a:r>
            <a:r>
              <a:rPr lang="ru-RU" sz="1600" dirty="0">
                <a:solidFill>
                  <a:srgbClr val="FF0000"/>
                </a:solidFill>
              </a:rPr>
              <a:t>фигуры это ферзь и ладья. Они дороги и ценны.</a:t>
            </a:r>
          </a:p>
          <a:p>
            <a:pPr marL="379412" indent="-342900">
              <a:buFont typeface="+mj-lt"/>
              <a:buAutoNum type="arabicPeriod"/>
            </a:pPr>
            <a:r>
              <a:rPr lang="ru-RU" sz="1600" dirty="0" smtClean="0">
                <a:solidFill>
                  <a:srgbClr val="FF0000"/>
                </a:solidFill>
              </a:rPr>
              <a:t>Легкие </a:t>
            </a:r>
            <a:r>
              <a:rPr lang="ru-RU" sz="1600" dirty="0">
                <a:solidFill>
                  <a:srgbClr val="FF0000"/>
                </a:solidFill>
              </a:rPr>
              <a:t>фигуры это конь и слон.</a:t>
            </a:r>
          </a:p>
          <a:p>
            <a:pPr marL="36512" indent="0">
              <a:buNone/>
            </a:pPr>
            <a:endParaRPr lang="ru-RU" sz="1600" dirty="0">
              <a:solidFill>
                <a:srgbClr val="002060"/>
              </a:solidFill>
            </a:endParaRPr>
          </a:p>
          <a:p>
            <a:pPr marL="36512" indent="0">
              <a:buNone/>
            </a:pPr>
            <a:r>
              <a:rPr lang="ru-RU" sz="1600" dirty="0" smtClean="0">
                <a:solidFill>
                  <a:srgbClr val="002060"/>
                </a:solidFill>
              </a:rPr>
              <a:t> </a:t>
            </a:r>
            <a:r>
              <a:rPr lang="ru-RU" sz="1600" dirty="0" smtClean="0">
                <a:solidFill>
                  <a:srgbClr val="0070C0"/>
                </a:solidFill>
              </a:rPr>
              <a:t>Теперь  </a:t>
            </a:r>
            <a:r>
              <a:rPr lang="ru-RU" sz="1600" dirty="0">
                <a:solidFill>
                  <a:srgbClr val="0070C0"/>
                </a:solidFill>
              </a:rPr>
              <a:t>оценим силу ферзя</a:t>
            </a:r>
            <a:r>
              <a:rPr lang="ru-RU" sz="1600" dirty="0" smtClean="0">
                <a:solidFill>
                  <a:srgbClr val="0070C0"/>
                </a:solidFill>
              </a:rPr>
              <a:t>.</a:t>
            </a:r>
            <a:endParaRPr lang="ru-RU" sz="1600" dirty="0">
              <a:solidFill>
                <a:srgbClr val="0070C0"/>
              </a:solidFill>
            </a:endParaRPr>
          </a:p>
          <a:p>
            <a:r>
              <a:rPr lang="ru-RU" sz="1600" dirty="0">
                <a:solidFill>
                  <a:srgbClr val="0070C0"/>
                </a:solidFill>
              </a:rPr>
              <a:t> </a:t>
            </a:r>
            <a:r>
              <a:rPr lang="ru-RU" sz="1600" dirty="0" smtClean="0">
                <a:solidFill>
                  <a:srgbClr val="0070C0"/>
                </a:solidFill>
              </a:rPr>
              <a:t>Ферзь </a:t>
            </a:r>
            <a:r>
              <a:rPr lang="ru-RU" sz="1600" dirty="0">
                <a:solidFill>
                  <a:srgbClr val="0070C0"/>
                </a:solidFill>
              </a:rPr>
              <a:t>по силе равен трем легким фигурам.</a:t>
            </a:r>
          </a:p>
          <a:p>
            <a:r>
              <a:rPr lang="ru-RU" sz="1600" dirty="0">
                <a:solidFill>
                  <a:srgbClr val="0070C0"/>
                </a:solidFill>
              </a:rPr>
              <a:t> </a:t>
            </a:r>
            <a:r>
              <a:rPr lang="ru-RU" sz="1600" dirty="0" smtClean="0">
                <a:solidFill>
                  <a:srgbClr val="0070C0"/>
                </a:solidFill>
              </a:rPr>
              <a:t>Ферзь </a:t>
            </a:r>
            <a:r>
              <a:rPr lang="ru-RU" sz="1600" dirty="0">
                <a:solidFill>
                  <a:srgbClr val="0070C0"/>
                </a:solidFill>
              </a:rPr>
              <a:t>по силе равен двум ладьям.</a:t>
            </a:r>
          </a:p>
          <a:p>
            <a:r>
              <a:rPr lang="ru-RU" sz="1600" dirty="0">
                <a:solidFill>
                  <a:srgbClr val="0070C0"/>
                </a:solidFill>
              </a:rPr>
              <a:t> </a:t>
            </a:r>
            <a:r>
              <a:rPr lang="ru-RU" sz="1600" dirty="0" smtClean="0">
                <a:solidFill>
                  <a:srgbClr val="0070C0"/>
                </a:solidFill>
              </a:rPr>
              <a:t>Ферзь </a:t>
            </a:r>
            <a:r>
              <a:rPr lang="ru-RU" sz="1600" dirty="0">
                <a:solidFill>
                  <a:srgbClr val="0070C0"/>
                </a:solidFill>
              </a:rPr>
              <a:t>по силе равен ладье, легкой фигуре и пешки.</a:t>
            </a:r>
          </a:p>
          <a:p>
            <a:endParaRPr lang="ru-RU" sz="2000" dirty="0">
              <a:solidFill>
                <a:srgbClr val="002060"/>
              </a:solidFill>
            </a:endParaRPr>
          </a:p>
          <a:p>
            <a:pPr marL="36512"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92667">
            <a:off x="6397958" y="3100341"/>
            <a:ext cx="2540000" cy="2540000"/>
          </a:xfrm>
          <a:prstGeom prst="rect">
            <a:avLst/>
          </a:prstGeom>
        </p:spPr>
      </p:pic>
    </p:spTree>
    <p:extLst>
      <p:ext uri="{BB962C8B-B14F-4D97-AF65-F5344CB8AC3E}">
        <p14:creationId xmlns:p14="http://schemas.microsoft.com/office/powerpoint/2010/main" val="3682680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856984" cy="1368152"/>
          </a:xfrm>
        </p:spPr>
        <p:txBody>
          <a:bodyPr/>
          <a:lstStyle/>
          <a:p>
            <a:r>
              <a:rPr lang="ru-RU" sz="4400" dirty="0" smtClean="0"/>
              <a:t/>
            </a:r>
            <a:br>
              <a:rPr lang="ru-RU" sz="4400" dirty="0" smtClean="0"/>
            </a:br>
            <a:r>
              <a:rPr lang="ru-RU" sz="4400" dirty="0"/>
              <a:t/>
            </a:r>
            <a:br>
              <a:rPr lang="ru-RU" sz="4400" dirty="0"/>
            </a:br>
            <a:r>
              <a:rPr lang="ru-RU" sz="4400" dirty="0" smtClean="0"/>
              <a:t>Изменение </a:t>
            </a:r>
            <a:r>
              <a:rPr lang="ru-RU" sz="4400" dirty="0"/>
              <a:t>ценности в зависимости от ситуации на доске</a:t>
            </a:r>
            <a:br>
              <a:rPr lang="ru-RU" sz="4400" dirty="0"/>
            </a:br>
            <a:r>
              <a:rPr lang="ru-RU" dirty="0" smtClean="0"/>
              <a:t/>
            </a:r>
            <a:br>
              <a:rPr lang="ru-RU" dirty="0" smtClean="0"/>
            </a:br>
            <a:endParaRPr lang="ru-RU" sz="2800" dirty="0"/>
          </a:p>
        </p:txBody>
      </p:sp>
      <p:sp>
        <p:nvSpPr>
          <p:cNvPr id="3" name="Объект 2"/>
          <p:cNvSpPr>
            <a:spLocks noGrp="1"/>
          </p:cNvSpPr>
          <p:nvPr>
            <p:ph idx="1"/>
          </p:nvPr>
        </p:nvSpPr>
        <p:spPr>
          <a:xfrm>
            <a:off x="179512" y="1700808"/>
            <a:ext cx="8640960" cy="4525963"/>
          </a:xfrm>
        </p:spPr>
        <p:txBody>
          <a:bodyPr/>
          <a:lstStyle/>
          <a:p>
            <a:pPr marL="36512" indent="0">
              <a:buNone/>
            </a:pPr>
            <a:r>
              <a:rPr lang="ru-RU" sz="1800" dirty="0">
                <a:solidFill>
                  <a:srgbClr val="002060"/>
                </a:solidFill>
              </a:rPr>
              <a:t>1.Конь=Слон=3,5 пешки. Однако стоит отметить, что на практике конь и слон равны далеко не всегда. Два слона почти всегда сильнее двух коней. Кроме того, слон сильнее коня в игре против пешек, а в союзе с пешками оказывается более сильным в игре против ладьи, нежели конь. Слон и ладья обычно сильнее, чем ладья и конь. Но ферзь и конь могут оказаться сильнее, чем ферзь и слон.</a:t>
            </a:r>
          </a:p>
          <a:p>
            <a:pPr marL="36512" indent="0">
              <a:buNone/>
            </a:pPr>
            <a:r>
              <a:rPr lang="ru-RU" sz="1800" dirty="0">
                <a:solidFill>
                  <a:srgbClr val="002060"/>
                </a:solidFill>
              </a:rPr>
              <a:t> 2.Ладья=Конь+1,5 пешки=Слон+1,5 пешки=5 пешек. Ладья+2 пешки=2 легкие фигуры (слон, конь). Две ладьи оказываются, как правило, сильнее ферзя. При этом обычно две ладьи немного слабее, чем два слона и конь или два коня и слон. Здесь необходимо отметить важную деталь: по мере сокращения числа фигур на доске и освобождения линий сила ладьи растет, а сила коня снижается.</a:t>
            </a:r>
          </a:p>
          <a:p>
            <a:pPr marL="36512" indent="0">
              <a:buNone/>
            </a:pPr>
            <a:r>
              <a:rPr lang="ru-RU" sz="1800" dirty="0">
                <a:solidFill>
                  <a:srgbClr val="002060"/>
                </a:solidFill>
              </a:rPr>
              <a:t> 3.Ферзь по силе немного слабее трех легких фигур (слоны и конь). Иногда ферзь=</a:t>
            </a:r>
            <a:r>
              <a:rPr lang="ru-RU" sz="1800" dirty="0" err="1">
                <a:solidFill>
                  <a:srgbClr val="002060"/>
                </a:solidFill>
              </a:rPr>
              <a:t>ладья+слон+пешка</a:t>
            </a:r>
            <a:r>
              <a:rPr lang="ru-RU" sz="1800" dirty="0">
                <a:solidFill>
                  <a:srgbClr val="002060"/>
                </a:solidFill>
              </a:rPr>
              <a:t>.</a:t>
            </a:r>
          </a:p>
          <a:p>
            <a:pPr marL="36512" indent="0">
              <a:buNone/>
            </a:pPr>
            <a:r>
              <a:rPr lang="ru-RU" sz="1800" dirty="0">
                <a:solidFill>
                  <a:srgbClr val="002060"/>
                </a:solidFill>
              </a:rPr>
              <a:t> 4.Король размену не подлежит, но по силе в эндшпиле почти равен легкой фигуре.</a:t>
            </a:r>
          </a:p>
          <a:p>
            <a:pPr marL="36512" indent="0">
              <a:buNone/>
            </a:pPr>
            <a:endParaRPr lang="ru-RU" sz="1600" dirty="0"/>
          </a:p>
        </p:txBody>
      </p:sp>
    </p:spTree>
    <p:extLst>
      <p:ext uri="{BB962C8B-B14F-4D97-AF65-F5344CB8AC3E}">
        <p14:creationId xmlns:p14="http://schemas.microsoft.com/office/powerpoint/2010/main" val="2984852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7457256" cy="940966"/>
          </a:xfrm>
        </p:spPr>
        <p:txBody>
          <a:bodyPr/>
          <a:lstStyle/>
          <a:p>
            <a:r>
              <a:rPr lang="ru-RU" dirty="0" smtClean="0"/>
              <a:t>Защита</a:t>
            </a:r>
            <a:endParaRPr lang="ru-RU" dirty="0"/>
          </a:p>
        </p:txBody>
      </p:sp>
      <p:sp>
        <p:nvSpPr>
          <p:cNvPr id="3" name="Объект 2"/>
          <p:cNvSpPr>
            <a:spLocks noGrp="1"/>
          </p:cNvSpPr>
          <p:nvPr>
            <p:ph idx="1"/>
          </p:nvPr>
        </p:nvSpPr>
        <p:spPr>
          <a:xfrm>
            <a:off x="179512" y="1052736"/>
            <a:ext cx="8784976" cy="5805264"/>
          </a:xfrm>
        </p:spPr>
        <p:txBody>
          <a:bodyPr/>
          <a:lstStyle/>
          <a:p>
            <a:pPr marL="36512" indent="0">
              <a:buNone/>
            </a:pPr>
            <a:r>
              <a:rPr lang="ru-RU" sz="1600" b="1" dirty="0" err="1">
                <a:solidFill>
                  <a:srgbClr val="C00000"/>
                </a:solidFill>
              </a:rPr>
              <a:t>Защи́та</a:t>
            </a:r>
            <a:r>
              <a:rPr lang="ru-RU" sz="1600" b="1" dirty="0">
                <a:solidFill>
                  <a:srgbClr val="C00000"/>
                </a:solidFill>
              </a:rPr>
              <a:t> — отражение наступающих действий соперника</a:t>
            </a:r>
            <a:r>
              <a:rPr lang="ru-RU" sz="1600" b="1" dirty="0" smtClean="0">
                <a:solidFill>
                  <a:srgbClr val="C00000"/>
                </a:solidFill>
              </a:rPr>
              <a:t>.</a:t>
            </a:r>
            <a:endParaRPr lang="ru-RU" sz="1400" b="1" dirty="0" smtClean="0">
              <a:solidFill>
                <a:srgbClr val="C00000"/>
              </a:solidFill>
            </a:endParaRPr>
          </a:p>
          <a:p>
            <a:pPr marL="36512" indent="0">
              <a:buNone/>
            </a:pPr>
            <a:r>
              <a:rPr lang="ru-RU" sz="1400" u="sng" dirty="0">
                <a:solidFill>
                  <a:schemeClr val="bg2">
                    <a:lumMod val="10000"/>
                  </a:schemeClr>
                </a:solidFill>
              </a:rPr>
              <a:t>Основными видами защиты является:</a:t>
            </a:r>
          </a:p>
          <a:p>
            <a:r>
              <a:rPr lang="ru-RU" sz="1400" u="sng" dirty="0">
                <a:solidFill>
                  <a:schemeClr val="bg2">
                    <a:lumMod val="10000"/>
                  </a:schemeClr>
                </a:solidFill>
              </a:rPr>
              <a:t> Пассивная</a:t>
            </a:r>
          </a:p>
          <a:p>
            <a:r>
              <a:rPr lang="ru-RU" sz="1400" u="sng" dirty="0">
                <a:solidFill>
                  <a:schemeClr val="bg2">
                    <a:lumMod val="10000"/>
                  </a:schemeClr>
                </a:solidFill>
              </a:rPr>
              <a:t> Активная</a:t>
            </a:r>
          </a:p>
          <a:p>
            <a:pPr marL="36512" indent="0">
              <a:buNone/>
            </a:pPr>
            <a:r>
              <a:rPr lang="ru-RU" sz="1400" u="sng" dirty="0">
                <a:solidFill>
                  <a:schemeClr val="bg2">
                    <a:lumMod val="10000"/>
                  </a:schemeClr>
                </a:solidFill>
              </a:rPr>
              <a:t> </a:t>
            </a:r>
            <a:r>
              <a:rPr lang="ru-RU" sz="1400" u="sng" dirty="0" smtClean="0">
                <a:solidFill>
                  <a:schemeClr val="bg2">
                    <a:lumMod val="10000"/>
                  </a:schemeClr>
                </a:solidFill>
              </a:rPr>
              <a:t>Пассивная </a:t>
            </a:r>
            <a:r>
              <a:rPr lang="ru-RU" sz="1400" u="sng" dirty="0">
                <a:solidFill>
                  <a:schemeClr val="bg2">
                    <a:lumMod val="10000"/>
                  </a:schemeClr>
                </a:solidFill>
              </a:rPr>
              <a:t>защита ограничиваться чисто оборонительными действиями. При этом создаются максимальные трудности сопернику. К ней следует прибегать лишь в крайних случаях, то есть в позициях, полностью лишённых контратакующих возможностей.</a:t>
            </a:r>
          </a:p>
          <a:p>
            <a:pPr marL="36512" indent="0">
              <a:buNone/>
            </a:pPr>
            <a:r>
              <a:rPr lang="ru-RU" sz="1400" u="sng" dirty="0">
                <a:solidFill>
                  <a:schemeClr val="bg2">
                    <a:lumMod val="10000"/>
                  </a:schemeClr>
                </a:solidFill>
              </a:rPr>
              <a:t> </a:t>
            </a:r>
            <a:r>
              <a:rPr lang="ru-RU" sz="1400" u="sng" dirty="0" smtClean="0">
                <a:solidFill>
                  <a:schemeClr val="bg2">
                    <a:lumMod val="10000"/>
                  </a:schemeClr>
                </a:solidFill>
              </a:rPr>
              <a:t>Активная </a:t>
            </a:r>
            <a:r>
              <a:rPr lang="ru-RU" sz="1400" u="sng" dirty="0">
                <a:solidFill>
                  <a:schemeClr val="bg2">
                    <a:lumMod val="10000"/>
                  </a:schemeClr>
                </a:solidFill>
              </a:rPr>
              <a:t>защита, помимо отражения непосредственных угроз, предусматривает подготовку и проведение встречного наступления. Наиболее эффективный способ обороны — контратака.</a:t>
            </a:r>
          </a:p>
          <a:p>
            <a:pPr marL="36512" indent="0">
              <a:buNone/>
            </a:pPr>
            <a:r>
              <a:rPr lang="ru-RU" sz="1400" i="1" dirty="0">
                <a:solidFill>
                  <a:srgbClr val="002060"/>
                </a:solidFill>
              </a:rPr>
              <a:t>При ведении защиты необходимо использовать все имеющиеся стратегические и тактические средства:</a:t>
            </a:r>
          </a:p>
          <a:p>
            <a:r>
              <a:rPr lang="ru-RU" sz="1400" i="1" dirty="0">
                <a:solidFill>
                  <a:srgbClr val="002060"/>
                </a:solidFill>
              </a:rPr>
              <a:t> ослабление неприятельской позиции,</a:t>
            </a:r>
          </a:p>
          <a:p>
            <a:r>
              <a:rPr lang="ru-RU" sz="1400" i="1" dirty="0">
                <a:solidFill>
                  <a:srgbClr val="002060"/>
                </a:solidFill>
              </a:rPr>
              <a:t> максимальное использование тактических возможностей,</a:t>
            </a:r>
          </a:p>
          <a:p>
            <a:r>
              <a:rPr lang="ru-RU" sz="1400" i="1" dirty="0">
                <a:solidFill>
                  <a:srgbClr val="002060"/>
                </a:solidFill>
              </a:rPr>
              <a:t> различные упрощения,</a:t>
            </a:r>
          </a:p>
          <a:p>
            <a:r>
              <a:rPr lang="ru-RU" sz="1400" i="1" dirty="0">
                <a:solidFill>
                  <a:srgbClr val="002060"/>
                </a:solidFill>
              </a:rPr>
              <a:t> размен атакующих фигур соперника и другие</a:t>
            </a:r>
            <a:r>
              <a:rPr lang="ru-RU" sz="1400" i="1" dirty="0" smtClean="0">
                <a:solidFill>
                  <a:srgbClr val="002060"/>
                </a:solidFill>
              </a:rPr>
              <a:t>.</a:t>
            </a:r>
            <a:r>
              <a:rPr lang="ru-RU" sz="1400" dirty="0" smtClean="0">
                <a:solidFill>
                  <a:srgbClr val="002060"/>
                </a:solidFill>
              </a:rPr>
              <a:t> </a:t>
            </a:r>
            <a:endParaRPr lang="ru-RU" sz="1400" dirty="0">
              <a:solidFill>
                <a:srgbClr val="002060"/>
              </a:solidFill>
            </a:endParaRPr>
          </a:p>
          <a:p>
            <a:pPr marL="36512" indent="0">
              <a:buNone/>
            </a:pPr>
            <a:r>
              <a:rPr lang="ru-RU" sz="1400" dirty="0">
                <a:solidFill>
                  <a:schemeClr val="tx2">
                    <a:lumMod val="10000"/>
                  </a:schemeClr>
                </a:solidFill>
              </a:rPr>
              <a:t>Обороняющаяся сторона стремится, как правило, к позициям закрытого типа, поскольку в них сопернику труднее вести атакующие действия. Поэтому при защите используется идеи пата, блокады, создание крепости. Важную роль при защите играет пешечное прикрытие короля. Так его ослабление создаёт благоприятные предпосылки для атаки.</a:t>
            </a:r>
          </a:p>
          <a:p>
            <a:pPr marL="36512" indent="0">
              <a:buNone/>
            </a:pPr>
            <a:r>
              <a:rPr lang="ru-RU" sz="1600" b="1" dirty="0">
                <a:solidFill>
                  <a:srgbClr val="FF0000"/>
                </a:solidFill>
              </a:rPr>
              <a:t>Для шахматной партии характерна частая смена инициативы. При этом атакующая сторона, достигнув определённых преимуществ, нередко вынуждена перейти к защите с целью их сохранения, а затем, при благоприятных возможностях, вновь к атаке.</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4" y="332656"/>
            <a:ext cx="2312370" cy="1440160"/>
          </a:xfrm>
          <a:prstGeom prst="rect">
            <a:avLst/>
          </a:prstGeom>
        </p:spPr>
      </p:pic>
    </p:spTree>
    <p:extLst>
      <p:ext uri="{BB962C8B-B14F-4D97-AF65-F5344CB8AC3E}">
        <p14:creationId xmlns:p14="http://schemas.microsoft.com/office/powerpoint/2010/main" val="4284163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5354"/>
            <a:ext cx="7529264" cy="940966"/>
          </a:xfrm>
        </p:spPr>
        <p:txBody>
          <a:bodyPr/>
          <a:lstStyle/>
          <a:p>
            <a:r>
              <a:rPr lang="ru-RU" dirty="0" smtClean="0"/>
              <a:t>Размен</a:t>
            </a:r>
            <a:endParaRPr lang="ru-RU" dirty="0"/>
          </a:p>
        </p:txBody>
      </p:sp>
      <p:sp>
        <p:nvSpPr>
          <p:cNvPr id="3" name="Объект 2"/>
          <p:cNvSpPr>
            <a:spLocks noGrp="1"/>
          </p:cNvSpPr>
          <p:nvPr>
            <p:ph idx="1"/>
          </p:nvPr>
        </p:nvSpPr>
        <p:spPr>
          <a:xfrm>
            <a:off x="107504" y="836712"/>
            <a:ext cx="8856984" cy="5904656"/>
          </a:xfrm>
        </p:spPr>
        <p:txBody>
          <a:bodyPr/>
          <a:lstStyle/>
          <a:p>
            <a:pPr marL="36512" indent="0">
              <a:buNone/>
            </a:pPr>
            <a:r>
              <a:rPr lang="ru-RU" dirty="0" err="1">
                <a:solidFill>
                  <a:srgbClr val="C00000"/>
                </a:solidFill>
              </a:rPr>
              <a:t>Разме́н</a:t>
            </a:r>
            <a:r>
              <a:rPr lang="ru-RU" dirty="0">
                <a:solidFill>
                  <a:srgbClr val="C00000"/>
                </a:solidFill>
              </a:rPr>
              <a:t> — ход, которым собственная фигура отдаётся за такую же или равноценную фигуру партнёра</a:t>
            </a:r>
            <a:r>
              <a:rPr lang="ru-RU" dirty="0" smtClean="0">
                <a:solidFill>
                  <a:srgbClr val="C00000"/>
                </a:solidFill>
              </a:rPr>
              <a:t>.</a:t>
            </a:r>
          </a:p>
          <a:p>
            <a:pPr marL="36512" indent="0">
              <a:buNone/>
            </a:pPr>
            <a:endParaRPr lang="ru-RU" dirty="0">
              <a:solidFill>
                <a:srgbClr val="C0000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2308876"/>
            <a:ext cx="7632848" cy="4170002"/>
          </a:xfrm>
          <a:prstGeom prst="rect">
            <a:avLst/>
          </a:prstGeom>
        </p:spPr>
      </p:pic>
    </p:spTree>
    <p:extLst>
      <p:ext uri="{BB962C8B-B14F-4D97-AF65-F5344CB8AC3E}">
        <p14:creationId xmlns:p14="http://schemas.microsoft.com/office/powerpoint/2010/main" val="859863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Вида размена</a:t>
            </a:r>
            <a:endParaRPr lang="ru-RU" dirty="0"/>
          </a:p>
        </p:txBody>
      </p:sp>
      <p:sp>
        <p:nvSpPr>
          <p:cNvPr id="3" name="Объект 2"/>
          <p:cNvSpPr>
            <a:spLocks noGrp="1"/>
          </p:cNvSpPr>
          <p:nvPr>
            <p:ph idx="1"/>
          </p:nvPr>
        </p:nvSpPr>
        <p:spPr>
          <a:xfrm>
            <a:off x="251520" y="1268760"/>
            <a:ext cx="8568952" cy="4857403"/>
          </a:xfrm>
        </p:spPr>
        <p:txBody>
          <a:bodyPr/>
          <a:lstStyle/>
          <a:p>
            <a:r>
              <a:rPr lang="ru-RU" sz="2000" dirty="0">
                <a:solidFill>
                  <a:srgbClr val="002060"/>
                </a:solidFill>
              </a:rPr>
              <a:t>В равной позиции размен случается из-за того, что оба соперника стремятся к одному и тому же.</a:t>
            </a:r>
          </a:p>
          <a:p>
            <a:r>
              <a:rPr lang="ru-RU" sz="2000" dirty="0">
                <a:solidFill>
                  <a:srgbClr val="002060"/>
                </a:solidFill>
              </a:rPr>
              <a:t> В эндшпиле размен более важен, чем в дебюте или миттельшпиле. Такое утверждение основывается на том, что участии на доске меньшего количества фигур, делает их более значимыми.</a:t>
            </a:r>
          </a:p>
          <a:p>
            <a:r>
              <a:rPr lang="ru-RU" sz="2000" dirty="0">
                <a:solidFill>
                  <a:srgbClr val="002060"/>
                </a:solidFill>
              </a:rPr>
              <a:t> При атаке размен обороняющих фигур обычно ослабляет сопротивление защищающейся стороны.</a:t>
            </a:r>
          </a:p>
          <a:p>
            <a:r>
              <a:rPr lang="ru-RU" sz="2000" dirty="0">
                <a:solidFill>
                  <a:srgbClr val="002060"/>
                </a:solidFill>
              </a:rPr>
              <a:t> Размен «плохой» фигуры на «хорошую» улучшает позицию.</a:t>
            </a:r>
          </a:p>
          <a:p>
            <a:r>
              <a:rPr lang="ru-RU" sz="2000" dirty="0">
                <a:solidFill>
                  <a:srgbClr val="002060"/>
                </a:solidFill>
              </a:rPr>
              <a:t> Размен равноценных — облегчает реализацию материального перевеса.</a:t>
            </a:r>
          </a:p>
          <a:p>
            <a:pPr marL="36512"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4797152"/>
            <a:ext cx="5105400" cy="1857375"/>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4946875"/>
            <a:ext cx="2880320" cy="1674186"/>
          </a:xfrm>
          <a:prstGeom prst="rect">
            <a:avLst/>
          </a:prstGeom>
        </p:spPr>
      </p:pic>
    </p:spTree>
    <p:extLst>
      <p:ext uri="{BB962C8B-B14F-4D97-AF65-F5344CB8AC3E}">
        <p14:creationId xmlns:p14="http://schemas.microsoft.com/office/powerpoint/2010/main" val="3273267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Материальный перевес</a:t>
            </a:r>
            <a:endParaRPr lang="ru-RU" dirty="0"/>
          </a:p>
        </p:txBody>
      </p:sp>
      <p:sp>
        <p:nvSpPr>
          <p:cNvPr id="3" name="Объект 2"/>
          <p:cNvSpPr>
            <a:spLocks noGrp="1"/>
          </p:cNvSpPr>
          <p:nvPr>
            <p:ph idx="1"/>
          </p:nvPr>
        </p:nvSpPr>
        <p:spPr>
          <a:xfrm>
            <a:off x="251520" y="1484784"/>
            <a:ext cx="8784976" cy="4641379"/>
          </a:xfrm>
        </p:spPr>
        <p:txBody>
          <a:bodyPr/>
          <a:lstStyle/>
          <a:p>
            <a:pPr marL="36512" indent="0">
              <a:buNone/>
            </a:pPr>
            <a:r>
              <a:rPr lang="ru-RU" dirty="0">
                <a:solidFill>
                  <a:srgbClr val="002060"/>
                </a:solidFill>
              </a:rPr>
              <a:t>Р</a:t>
            </a:r>
            <a:r>
              <a:rPr lang="ru-RU" sz="2000" dirty="0">
                <a:solidFill>
                  <a:srgbClr val="002060"/>
                </a:solidFill>
              </a:rPr>
              <a:t>еализация материального перевеса использование материального преимущества для выигрыша шахматной партии; обычно достигается путём упрощения позиции, переводом игры в эндшпиль, где даже одна лишняя пешка может, в случае превращения в ферзя или в другую фигуру, решить исход партии. Реализация материального преимущества - важный показатель мастерства шахматиста. </a:t>
            </a:r>
          </a:p>
          <a:p>
            <a:pPr marL="36512"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91022">
            <a:off x="5076056" y="3861048"/>
            <a:ext cx="3679304" cy="2759478"/>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95535" y="3997089"/>
            <a:ext cx="3600400" cy="2487396"/>
          </a:xfrm>
          <a:prstGeom prst="rect">
            <a:avLst/>
          </a:prstGeom>
        </p:spPr>
      </p:pic>
    </p:spTree>
    <p:extLst>
      <p:ext uri="{BB962C8B-B14F-4D97-AF65-F5344CB8AC3E}">
        <p14:creationId xmlns:p14="http://schemas.microsoft.com/office/powerpoint/2010/main" val="1771873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14">
  <a:themeElements>
    <a:clrScheme name="Другая 21">
      <a:dk1>
        <a:srgbClr val="934B21"/>
      </a:dk1>
      <a:lt1>
        <a:sysClr val="window" lastClr="FFFFFF"/>
      </a:lt1>
      <a:dk2>
        <a:srgbClr val="FFE599"/>
      </a:dk2>
      <a:lt2>
        <a:srgbClr val="FFF3AB"/>
      </a:lt2>
      <a:accent1>
        <a:srgbClr val="53548A"/>
      </a:accent1>
      <a:accent2>
        <a:srgbClr val="438086"/>
      </a:accent2>
      <a:accent3>
        <a:srgbClr val="A04DA3"/>
      </a:accent3>
      <a:accent4>
        <a:srgbClr val="C00000"/>
      </a:accent4>
      <a:accent5>
        <a:srgbClr val="8B5D3D"/>
      </a:accent5>
      <a:accent6>
        <a:srgbClr val="5C92B5"/>
      </a:accent6>
      <a:hlink>
        <a:srgbClr val="67AFBD"/>
      </a:hlink>
      <a:folHlink>
        <a:srgbClr val="C2A874"/>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Тема14</Template>
  <TotalTime>178</TotalTime>
  <Words>1224</Words>
  <Application>Microsoft Office PowerPoint</Application>
  <PresentationFormat>Экран (4:3)</PresentationFormat>
  <Paragraphs>66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Тема14</vt:lpstr>
      <vt:lpstr>Ценность шахматных фигур. Нападение, защита и размен.</vt:lpstr>
      <vt:lpstr>Ценность фигур</vt:lpstr>
      <vt:lpstr>Виды ценности</vt:lpstr>
      <vt:lpstr>Единица измерения ценности</vt:lpstr>
      <vt:lpstr>  Изменение ценности в зависимости от ситуации на доске  </vt:lpstr>
      <vt:lpstr>Защита</vt:lpstr>
      <vt:lpstr>Размен</vt:lpstr>
      <vt:lpstr>Вида размена</vt:lpstr>
      <vt:lpstr>Материальный перевес</vt:lpstr>
      <vt:lpstr>Легкие и тяжелые фигуры,  их качество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Ценность шахматных фигур. Нападение, защита и размен.</dc:title>
  <dc:creator>hobbit</dc:creator>
  <cp:lastModifiedBy>hobbit</cp:lastModifiedBy>
  <cp:revision>9</cp:revision>
  <dcterms:created xsi:type="dcterms:W3CDTF">2012-11-05T09:47:02Z</dcterms:created>
  <dcterms:modified xsi:type="dcterms:W3CDTF">2012-11-05T18:39:06Z</dcterms:modified>
</cp:coreProperties>
</file>