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1614" y="1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8D522D-927E-4077-A05D-05D8F8511873}" type="datetimeFigureOut">
              <a:rPr lang="ru-RU" smtClean="0"/>
              <a:t>08.12.2013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2234E-261F-4D04-9520-22E8D64CDBB9}"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10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8FA2234E-261F-4D04-9520-22E8D64CDBB9}"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08.12.2013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ru-RU" smtClean="0"/>
              <a:t>Вставка рисунка</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B4C71EC6-210F-42DE-9C53-41977AD35B3D}" type="datetimeFigureOut">
              <a:rPr lang="ru-RU" smtClean="0"/>
              <a:pPr/>
              <a:t>08.12.2013</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19B0651-EE4F-4900-A07F-96A6BFA9D0F0}" type="slidenum">
              <a:rPr lang="ru-RU" smtClean="0"/>
              <a:pPr/>
              <a:t>‹#›</a:t>
            </a:fld>
            <a:endParaRPr lang="ru-RU"/>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620688"/>
            <a:ext cx="7117180" cy="1470025"/>
          </a:xfrm>
        </p:spPr>
        <p:txBody>
          <a:bodyPr/>
          <a:lstStyle/>
          <a:p>
            <a:r>
              <a:rPr lang="ru-RU" dirty="0" smtClean="0"/>
              <a:t>Ходы и взятие фигур</a:t>
            </a:r>
            <a:endParaRPr lang="ru-RU" dirty="0"/>
          </a:p>
        </p:txBody>
      </p:sp>
      <p:pic>
        <p:nvPicPr>
          <p:cNvPr id="4" name="Picture 6" descr="news15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285852" y="2143116"/>
            <a:ext cx="6480720" cy="400617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1001671430"/>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7125113" cy="924475"/>
          </a:xfrm>
        </p:spPr>
        <p:txBody>
          <a:bodyPr/>
          <a:lstStyle/>
          <a:p>
            <a:r>
              <a:rPr lang="ru-RU" dirty="0">
                <a:latin typeface="Times New Roman"/>
                <a:ea typeface="Times New Roman"/>
              </a:rPr>
              <a:t>Д</a:t>
            </a:r>
            <a:r>
              <a:rPr lang="ru-RU" dirty="0" smtClean="0">
                <a:latin typeface="Times New Roman"/>
                <a:ea typeface="Times New Roman"/>
              </a:rPr>
              <a:t>ва </a:t>
            </a:r>
            <a:r>
              <a:rPr lang="ru-RU" dirty="0">
                <a:latin typeface="Times New Roman"/>
                <a:ea typeface="Times New Roman"/>
              </a:rPr>
              <a:t>специальных </a:t>
            </a:r>
            <a:r>
              <a:rPr lang="ru-RU" dirty="0" smtClean="0">
                <a:latin typeface="Times New Roman"/>
                <a:ea typeface="Times New Roman"/>
              </a:rPr>
              <a:t>хода:</a:t>
            </a:r>
            <a:endParaRPr lang="ru-RU"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85720" y="1357298"/>
            <a:ext cx="7920879" cy="50585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81260525"/>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2660" y="404664"/>
            <a:ext cx="7125113" cy="924475"/>
          </a:xfrm>
        </p:spPr>
        <p:txBody>
          <a:bodyPr/>
          <a:lstStyle/>
          <a:p>
            <a:pPr algn="ctr"/>
            <a:r>
              <a:rPr lang="ru-RU" dirty="0"/>
              <a:t>Как ходить?</a:t>
            </a:r>
          </a:p>
        </p:txBody>
      </p:sp>
      <p:pic>
        <p:nvPicPr>
          <p:cNvPr id="4" name="Picture 42" descr="play_chess"/>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39592" y="1268760"/>
            <a:ext cx="6191250" cy="54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875734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i="1" kern="0" dirty="0" smtClean="0">
                <a:solidFill>
                  <a:srgbClr val="000000"/>
                </a:solidFill>
                <a:latin typeface="Arial"/>
                <a:cs typeface="+mj-cs"/>
              </a:rPr>
              <a:t/>
            </a:r>
            <a:br>
              <a:rPr lang="ru-RU" sz="2000" b="1" i="1" kern="0" dirty="0" smtClean="0">
                <a:solidFill>
                  <a:srgbClr val="000000"/>
                </a:solidFill>
                <a:latin typeface="Arial"/>
                <a:cs typeface="+mj-cs"/>
              </a:rPr>
            </a:br>
            <a:r>
              <a:rPr lang="ru-RU" sz="2000" b="1" i="1" kern="0" dirty="0">
                <a:solidFill>
                  <a:srgbClr val="000000"/>
                </a:solidFill>
                <a:latin typeface="Arial"/>
                <a:cs typeface="+mj-cs"/>
              </a:rPr>
              <a:t/>
            </a:r>
            <a:br>
              <a:rPr lang="ru-RU" sz="2000" b="1" i="1" kern="0" dirty="0">
                <a:solidFill>
                  <a:srgbClr val="000000"/>
                </a:solidFill>
                <a:latin typeface="Arial"/>
                <a:cs typeface="+mj-cs"/>
              </a:rPr>
            </a:br>
            <a:r>
              <a:rPr lang="ru-RU" sz="2000" b="1" i="1" kern="0" dirty="0" smtClean="0">
                <a:solidFill>
                  <a:srgbClr val="000000"/>
                </a:solidFill>
                <a:latin typeface="Arial"/>
                <a:cs typeface="+mj-cs"/>
              </a:rPr>
              <a:t/>
            </a:r>
            <a:br>
              <a:rPr lang="ru-RU" sz="2000" b="1" i="1" kern="0" dirty="0" smtClean="0">
                <a:solidFill>
                  <a:srgbClr val="000000"/>
                </a:solidFill>
                <a:latin typeface="Arial"/>
                <a:cs typeface="+mj-cs"/>
              </a:rPr>
            </a:br>
            <a:r>
              <a:rPr lang="ru-RU" sz="2000" b="1" i="1" kern="0" dirty="0" smtClean="0">
                <a:solidFill>
                  <a:srgbClr val="000000"/>
                </a:solidFill>
                <a:latin typeface="Arial"/>
                <a:cs typeface="+mj-cs"/>
              </a:rPr>
              <a:t>Если </a:t>
            </a:r>
            <a:r>
              <a:rPr lang="ru-RU" sz="2000" b="1" i="1" kern="0" dirty="0">
                <a:solidFill>
                  <a:srgbClr val="000000"/>
                </a:solidFill>
                <a:latin typeface="Arial"/>
                <a:cs typeface="+mj-cs"/>
              </a:rPr>
              <a:t>слон на белом поле встал вначале, (не забудь!)</a:t>
            </a:r>
            <a:br>
              <a:rPr lang="ru-RU" sz="2000" b="1" i="1" kern="0" dirty="0">
                <a:solidFill>
                  <a:srgbClr val="000000"/>
                </a:solidFill>
                <a:latin typeface="Arial"/>
                <a:cs typeface="+mj-cs"/>
              </a:rPr>
            </a:br>
            <a:r>
              <a:rPr lang="ru-RU" sz="2000" b="1" i="1" kern="0" dirty="0">
                <a:solidFill>
                  <a:srgbClr val="000000"/>
                </a:solidFill>
                <a:latin typeface="Arial"/>
                <a:cs typeface="+mj-cs"/>
              </a:rPr>
              <a:t>Он другой не хочет доли – знает только белый путь.</a:t>
            </a:r>
            <a:br>
              <a:rPr lang="ru-RU" sz="2000" b="1" i="1" kern="0" dirty="0">
                <a:solidFill>
                  <a:srgbClr val="000000"/>
                </a:solidFill>
                <a:latin typeface="Arial"/>
                <a:cs typeface="+mj-cs"/>
              </a:rPr>
            </a:br>
            <a:r>
              <a:rPr lang="ru-RU" sz="2000" b="1" i="1" kern="0" dirty="0">
                <a:solidFill>
                  <a:srgbClr val="000000"/>
                </a:solidFill>
                <a:latin typeface="Arial"/>
                <a:cs typeface="+mj-cs"/>
              </a:rPr>
              <a:t>А когда на поле чёрном слон стоит, вступая в бой,</a:t>
            </a:r>
            <a:br>
              <a:rPr lang="ru-RU" sz="2000" b="1" i="1" kern="0" dirty="0">
                <a:solidFill>
                  <a:srgbClr val="000000"/>
                </a:solidFill>
                <a:latin typeface="Arial"/>
                <a:cs typeface="+mj-cs"/>
              </a:rPr>
            </a:br>
            <a:r>
              <a:rPr lang="ru-RU" sz="2000" b="1" i="1" kern="0" dirty="0">
                <a:solidFill>
                  <a:srgbClr val="000000"/>
                </a:solidFill>
                <a:latin typeface="Arial"/>
                <a:cs typeface="+mj-cs"/>
              </a:rPr>
              <a:t>Ходит правилам покорный, чёрной тропкой – слон такой.</a:t>
            </a:r>
            <a:br>
              <a:rPr lang="ru-RU" sz="2000" b="1" i="1" kern="0" dirty="0">
                <a:solidFill>
                  <a:srgbClr val="000000"/>
                </a:solidFill>
                <a:latin typeface="Arial"/>
                <a:cs typeface="+mj-cs"/>
              </a:rPr>
            </a:br>
            <a:r>
              <a:rPr lang="ru-RU" sz="2000" b="1" i="1" kern="0" dirty="0">
                <a:solidFill>
                  <a:srgbClr val="000000"/>
                </a:solidFill>
                <a:latin typeface="Arial"/>
                <a:cs typeface="+mj-cs"/>
              </a:rPr>
              <a:t>До конца игры слоны - цвету одному верны.</a:t>
            </a:r>
            <a:br>
              <a:rPr lang="ru-RU" sz="2000" b="1" i="1" kern="0" dirty="0">
                <a:solidFill>
                  <a:srgbClr val="000000"/>
                </a:solidFill>
                <a:latin typeface="Arial"/>
                <a:cs typeface="+mj-cs"/>
              </a:rPr>
            </a:br>
            <a:endParaRPr lang="ru-RU" dirty="0"/>
          </a:p>
        </p:txBody>
      </p:sp>
      <p:pic>
        <p:nvPicPr>
          <p:cNvPr id="4" name="Picture 5" descr="слон"/>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769273" y="2708920"/>
            <a:ext cx="3600450" cy="36004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105973962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i="1" kern="0" dirty="0" smtClean="0">
                <a:solidFill>
                  <a:srgbClr val="000000"/>
                </a:solidFill>
                <a:latin typeface="Arial"/>
                <a:cs typeface="+mj-cs"/>
              </a:rPr>
              <a:t/>
            </a:r>
            <a:br>
              <a:rPr lang="ru-RU" sz="2400" b="1" i="1" kern="0" dirty="0" smtClean="0">
                <a:solidFill>
                  <a:srgbClr val="000000"/>
                </a:solidFill>
                <a:latin typeface="Arial"/>
                <a:cs typeface="+mj-cs"/>
              </a:rPr>
            </a:br>
            <a:r>
              <a:rPr lang="ru-RU" sz="2400" b="1" i="1" kern="0" dirty="0">
                <a:solidFill>
                  <a:srgbClr val="000000"/>
                </a:solidFill>
                <a:latin typeface="Arial"/>
                <a:cs typeface="+mj-cs"/>
              </a:rPr>
              <a:t/>
            </a:r>
            <a:br>
              <a:rPr lang="ru-RU" sz="2400" b="1" i="1" kern="0" dirty="0">
                <a:solidFill>
                  <a:srgbClr val="000000"/>
                </a:solidFill>
                <a:latin typeface="Arial"/>
                <a:cs typeface="+mj-cs"/>
              </a:rPr>
            </a:br>
            <a:r>
              <a:rPr lang="ru-RU" sz="2400" b="1" i="1" kern="0" dirty="0" smtClean="0">
                <a:solidFill>
                  <a:srgbClr val="000000"/>
                </a:solidFill>
                <a:latin typeface="Arial"/>
                <a:cs typeface="+mj-cs"/>
              </a:rPr>
              <a:t>Видимо</a:t>
            </a:r>
            <a:r>
              <a:rPr lang="ru-RU" sz="2400" b="1" i="1" kern="0" dirty="0">
                <a:solidFill>
                  <a:srgbClr val="000000"/>
                </a:solidFill>
                <a:latin typeface="Arial"/>
                <a:cs typeface="+mj-cs"/>
              </a:rPr>
              <a:t>, ладья упряма, если ходит только прямо,</a:t>
            </a:r>
            <a:br>
              <a:rPr lang="ru-RU" sz="2400" b="1" i="1" kern="0" dirty="0">
                <a:solidFill>
                  <a:srgbClr val="000000"/>
                </a:solidFill>
                <a:latin typeface="Arial"/>
                <a:cs typeface="+mj-cs"/>
              </a:rPr>
            </a:br>
            <a:r>
              <a:rPr lang="ru-RU" sz="2400" b="1" i="1" kern="0" dirty="0">
                <a:solidFill>
                  <a:srgbClr val="000000"/>
                </a:solidFill>
                <a:latin typeface="Arial"/>
                <a:cs typeface="+mj-cs"/>
              </a:rPr>
              <a:t>Не петляет – прыг да скок, не шагнёт наискосок.</a:t>
            </a:r>
            <a:br>
              <a:rPr lang="ru-RU" sz="2400" b="1" i="1" kern="0" dirty="0">
                <a:solidFill>
                  <a:srgbClr val="000000"/>
                </a:solidFill>
                <a:latin typeface="Arial"/>
                <a:cs typeface="+mj-cs"/>
              </a:rPr>
            </a:br>
            <a:r>
              <a:rPr lang="ru-RU" sz="2400" b="1" i="1" kern="0" dirty="0">
                <a:solidFill>
                  <a:srgbClr val="000000"/>
                </a:solidFill>
                <a:latin typeface="Arial"/>
                <a:cs typeface="+mj-cs"/>
              </a:rPr>
              <a:t>Так от края и до края может двигаться она</a:t>
            </a:r>
            <a:br>
              <a:rPr lang="ru-RU" sz="2400" b="1" i="1" kern="0" dirty="0">
                <a:solidFill>
                  <a:srgbClr val="000000"/>
                </a:solidFill>
                <a:latin typeface="Arial"/>
                <a:cs typeface="+mj-cs"/>
              </a:rPr>
            </a:br>
            <a:r>
              <a:rPr lang="ru-RU" sz="2400" b="1" i="1" kern="0" dirty="0">
                <a:solidFill>
                  <a:srgbClr val="000000"/>
                </a:solidFill>
                <a:latin typeface="Arial"/>
                <a:cs typeface="+mj-cs"/>
              </a:rPr>
              <a:t>Эта башня боевая, неуклюжа, но сильна.</a:t>
            </a:r>
            <a:br>
              <a:rPr lang="ru-RU" sz="2400" b="1" i="1" kern="0" dirty="0">
                <a:solidFill>
                  <a:srgbClr val="000000"/>
                </a:solidFill>
                <a:latin typeface="Arial"/>
                <a:cs typeface="+mj-cs"/>
              </a:rPr>
            </a:br>
            <a:r>
              <a:rPr lang="ru-RU" sz="2400" b="1" i="1" kern="0" dirty="0">
                <a:solidFill>
                  <a:srgbClr val="000000"/>
                </a:solidFill>
                <a:latin typeface="Arial"/>
                <a:cs typeface="+mj-cs"/>
              </a:rPr>
              <a:t>Шаг тяжёлый у Ладьи, в бой её скорей веди!</a:t>
            </a:r>
            <a:endParaRPr lang="ru-RU" dirty="0"/>
          </a:p>
        </p:txBody>
      </p:sp>
      <p:pic>
        <p:nvPicPr>
          <p:cNvPr id="4" name="Picture 4" descr="ладья"/>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483768" y="2852936"/>
            <a:ext cx="3960813" cy="388880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344294813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i="1" kern="0" dirty="0" smtClean="0">
                <a:solidFill>
                  <a:srgbClr val="000000"/>
                </a:solidFill>
                <a:latin typeface="Arial"/>
                <a:cs typeface="+mj-cs"/>
              </a:rPr>
              <a:t/>
            </a:r>
            <a:br>
              <a:rPr lang="ru-RU" sz="2400" b="1" i="1" kern="0" dirty="0" smtClean="0">
                <a:solidFill>
                  <a:srgbClr val="000000"/>
                </a:solidFill>
                <a:latin typeface="Arial"/>
                <a:cs typeface="+mj-cs"/>
              </a:rPr>
            </a:br>
            <a:r>
              <a:rPr lang="ru-RU" sz="2400" b="1" i="1" kern="0" dirty="0">
                <a:solidFill>
                  <a:srgbClr val="000000"/>
                </a:solidFill>
                <a:latin typeface="Arial"/>
                <a:cs typeface="+mj-cs"/>
              </a:rPr>
              <a:t/>
            </a:r>
            <a:br>
              <a:rPr lang="ru-RU" sz="2400" b="1" i="1" kern="0" dirty="0">
                <a:solidFill>
                  <a:srgbClr val="000000"/>
                </a:solidFill>
                <a:latin typeface="Arial"/>
                <a:cs typeface="+mj-cs"/>
              </a:rPr>
            </a:br>
            <a:r>
              <a:rPr lang="ru-RU" sz="2400" b="1" i="1" kern="0" dirty="0" smtClean="0">
                <a:solidFill>
                  <a:srgbClr val="000000"/>
                </a:solidFill>
                <a:latin typeface="Arial"/>
                <a:cs typeface="+mj-cs"/>
              </a:rPr>
              <a:t/>
            </a:r>
            <a:br>
              <a:rPr lang="ru-RU" sz="2400" b="1" i="1" kern="0" dirty="0" smtClean="0">
                <a:solidFill>
                  <a:srgbClr val="000000"/>
                </a:solidFill>
                <a:latin typeface="Arial"/>
                <a:cs typeface="+mj-cs"/>
              </a:rPr>
            </a:br>
            <a:r>
              <a:rPr lang="ru-RU" sz="2400" b="1" i="1" kern="0" dirty="0">
                <a:solidFill>
                  <a:srgbClr val="000000"/>
                </a:solidFill>
                <a:latin typeface="Arial"/>
                <a:cs typeface="+mj-cs"/>
              </a:rPr>
              <a:t/>
            </a:r>
            <a:br>
              <a:rPr lang="ru-RU" sz="2400" b="1" i="1" kern="0" dirty="0">
                <a:solidFill>
                  <a:srgbClr val="000000"/>
                </a:solidFill>
                <a:latin typeface="Arial"/>
                <a:cs typeface="+mj-cs"/>
              </a:rPr>
            </a:br>
            <a:r>
              <a:rPr lang="ru-RU" sz="2400" b="1" i="1" kern="0" dirty="0" smtClean="0">
                <a:solidFill>
                  <a:srgbClr val="000000"/>
                </a:solidFill>
                <a:latin typeface="Arial"/>
                <a:cs typeface="+mj-cs"/>
              </a:rPr>
              <a:t>Ферзь </a:t>
            </a:r>
            <a:r>
              <a:rPr lang="ru-RU" sz="2400" b="1" i="1" kern="0" dirty="0">
                <a:solidFill>
                  <a:srgbClr val="000000"/>
                </a:solidFill>
                <a:latin typeface="Arial"/>
                <a:cs typeface="+mj-cs"/>
              </a:rPr>
              <a:t>в шахматах, можно сказать чемпион,</a:t>
            </a:r>
            <a:br>
              <a:rPr lang="ru-RU" sz="2400" b="1" i="1" kern="0" dirty="0">
                <a:solidFill>
                  <a:srgbClr val="000000"/>
                </a:solidFill>
                <a:latin typeface="Arial"/>
                <a:cs typeface="+mj-cs"/>
              </a:rPr>
            </a:br>
            <a:r>
              <a:rPr lang="ru-RU" sz="2400" b="1" i="1" kern="0" dirty="0">
                <a:solidFill>
                  <a:srgbClr val="000000"/>
                </a:solidFill>
                <a:latin typeface="Arial"/>
                <a:cs typeface="+mj-cs"/>
              </a:rPr>
              <a:t>И шаг у Ферзя широк.</a:t>
            </a:r>
            <a:br>
              <a:rPr lang="ru-RU" sz="2400" b="1" i="1" kern="0" dirty="0">
                <a:solidFill>
                  <a:srgbClr val="000000"/>
                </a:solidFill>
                <a:latin typeface="Arial"/>
                <a:cs typeface="+mj-cs"/>
              </a:rPr>
            </a:br>
            <a:r>
              <a:rPr lang="ru-RU" sz="2400" b="1" i="1" kern="0" dirty="0">
                <a:solidFill>
                  <a:srgbClr val="000000"/>
                </a:solidFill>
                <a:latin typeface="Arial"/>
                <a:cs typeface="+mj-cs"/>
              </a:rPr>
              <a:t>Ферзь может ходить как Ладья и как Слон</a:t>
            </a:r>
            <a:br>
              <a:rPr lang="ru-RU" sz="2400" b="1" i="1" kern="0" dirty="0">
                <a:solidFill>
                  <a:srgbClr val="000000"/>
                </a:solidFill>
                <a:latin typeface="Arial"/>
                <a:cs typeface="+mj-cs"/>
              </a:rPr>
            </a:br>
            <a:r>
              <a:rPr lang="ru-RU" sz="2400" b="1" i="1" kern="0" dirty="0">
                <a:solidFill>
                  <a:srgbClr val="000000"/>
                </a:solidFill>
                <a:latin typeface="Arial"/>
                <a:cs typeface="+mj-cs"/>
              </a:rPr>
              <a:t>И прямо и наискосок.</a:t>
            </a:r>
            <a:br>
              <a:rPr lang="ru-RU" sz="2400" b="1" i="1" kern="0" dirty="0">
                <a:solidFill>
                  <a:srgbClr val="000000"/>
                </a:solidFill>
                <a:latin typeface="Arial"/>
                <a:cs typeface="+mj-cs"/>
              </a:rPr>
            </a:br>
            <a:r>
              <a:rPr lang="ru-RU" sz="2400" b="1" i="1" kern="0" dirty="0">
                <a:solidFill>
                  <a:srgbClr val="000000"/>
                </a:solidFill>
                <a:latin typeface="Arial"/>
                <a:cs typeface="+mj-cs"/>
              </a:rPr>
              <a:t>Направо, налево, вперёд и назад…</a:t>
            </a:r>
            <a:br>
              <a:rPr lang="ru-RU" sz="2400" b="1" i="1" kern="0" dirty="0">
                <a:solidFill>
                  <a:srgbClr val="000000"/>
                </a:solidFill>
                <a:latin typeface="Arial"/>
                <a:cs typeface="+mj-cs"/>
              </a:rPr>
            </a:br>
            <a:r>
              <a:rPr lang="ru-RU" sz="2400" b="1" i="1" kern="0" dirty="0">
                <a:solidFill>
                  <a:srgbClr val="000000"/>
                </a:solidFill>
                <a:latin typeface="Arial"/>
                <a:cs typeface="+mj-cs"/>
              </a:rPr>
              <a:t>А бьёт он и вдаль и в упор.</a:t>
            </a:r>
            <a:br>
              <a:rPr lang="ru-RU" sz="2400" b="1" i="1" kern="0" dirty="0">
                <a:solidFill>
                  <a:srgbClr val="000000"/>
                </a:solidFill>
                <a:latin typeface="Arial"/>
                <a:cs typeface="+mj-cs"/>
              </a:rPr>
            </a:br>
            <a:r>
              <a:rPr lang="ru-RU" sz="2400" b="1" i="1" kern="0" dirty="0">
                <a:solidFill>
                  <a:srgbClr val="000000"/>
                </a:solidFill>
                <a:latin typeface="Arial"/>
                <a:cs typeface="+mj-cs"/>
              </a:rPr>
              <a:t>И, кажется, будто Ферзю тесноват,</a:t>
            </a:r>
            <a:br>
              <a:rPr lang="ru-RU" sz="2400" b="1" i="1" kern="0" dirty="0">
                <a:solidFill>
                  <a:srgbClr val="000000"/>
                </a:solidFill>
                <a:latin typeface="Arial"/>
                <a:cs typeface="+mj-cs"/>
              </a:rPr>
            </a:br>
            <a:r>
              <a:rPr lang="ru-RU" sz="2400" b="1" i="1" kern="0" dirty="0">
                <a:solidFill>
                  <a:srgbClr val="000000"/>
                </a:solidFill>
                <a:latin typeface="Arial"/>
                <a:cs typeface="+mj-cs"/>
              </a:rPr>
              <a:t>Доски чёрно-белый простор.</a:t>
            </a:r>
            <a:br>
              <a:rPr lang="ru-RU" sz="2400" b="1" i="1" kern="0" dirty="0">
                <a:solidFill>
                  <a:srgbClr val="000000"/>
                </a:solidFill>
                <a:latin typeface="Arial"/>
                <a:cs typeface="+mj-cs"/>
              </a:rPr>
            </a:br>
            <a:r>
              <a:rPr lang="ru-RU" sz="2400" b="1" i="1" kern="0" dirty="0">
                <a:solidFill>
                  <a:srgbClr val="000000"/>
                </a:solidFill>
                <a:latin typeface="Arial"/>
                <a:cs typeface="+mj-cs"/>
              </a:rPr>
              <a:t>Ферзь очень опасен вблизи и вдали – </a:t>
            </a:r>
            <a:br>
              <a:rPr lang="ru-RU" sz="2400" b="1" i="1" kern="0" dirty="0">
                <a:solidFill>
                  <a:srgbClr val="000000"/>
                </a:solidFill>
                <a:latin typeface="Arial"/>
                <a:cs typeface="+mj-cs"/>
              </a:rPr>
            </a:br>
            <a:r>
              <a:rPr lang="ru-RU" sz="2400" b="1" i="1" kern="0" dirty="0">
                <a:solidFill>
                  <a:srgbClr val="000000"/>
                </a:solidFill>
                <a:latin typeface="Arial"/>
                <a:cs typeface="+mj-cs"/>
              </a:rPr>
              <a:t>Ты больше внимания Ферзю удели.</a:t>
            </a:r>
            <a:endParaRPr lang="ru-RU" dirty="0"/>
          </a:p>
        </p:txBody>
      </p:sp>
      <p:pic>
        <p:nvPicPr>
          <p:cNvPr id="4" name="Picture 4" descr="ферзь"/>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167856" y="3789040"/>
            <a:ext cx="2808288" cy="28082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123139388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i="1" kern="0" dirty="0" smtClean="0">
                <a:solidFill>
                  <a:srgbClr val="000000"/>
                </a:solidFill>
                <a:latin typeface="Arial"/>
                <a:cs typeface="+mj-cs"/>
              </a:rPr>
              <a:t/>
            </a:r>
            <a:br>
              <a:rPr lang="ru-RU" sz="2000" b="1" i="1" kern="0" dirty="0" smtClean="0">
                <a:solidFill>
                  <a:srgbClr val="000000"/>
                </a:solidFill>
                <a:latin typeface="Arial"/>
                <a:cs typeface="+mj-cs"/>
              </a:rPr>
            </a:br>
            <a:r>
              <a:rPr lang="ru-RU" sz="2000" b="1" i="1" kern="0" dirty="0">
                <a:solidFill>
                  <a:srgbClr val="000000"/>
                </a:solidFill>
                <a:latin typeface="Arial"/>
                <a:cs typeface="+mj-cs"/>
              </a:rPr>
              <a:t/>
            </a:r>
            <a:br>
              <a:rPr lang="ru-RU" sz="2000" b="1" i="1" kern="0" dirty="0">
                <a:solidFill>
                  <a:srgbClr val="000000"/>
                </a:solidFill>
                <a:latin typeface="Arial"/>
                <a:cs typeface="+mj-cs"/>
              </a:rPr>
            </a:br>
            <a:r>
              <a:rPr lang="ru-RU" sz="2000" b="1" i="1" kern="0" dirty="0" smtClean="0">
                <a:solidFill>
                  <a:srgbClr val="000000"/>
                </a:solidFill>
                <a:latin typeface="Arial"/>
                <a:cs typeface="+mj-cs"/>
              </a:rPr>
              <a:t>Пешка</a:t>
            </a:r>
            <a:r>
              <a:rPr lang="ru-RU" sz="2000" b="1" i="1" kern="0" dirty="0">
                <a:solidFill>
                  <a:srgbClr val="000000"/>
                </a:solidFill>
                <a:latin typeface="Arial"/>
                <a:cs typeface="+mj-cs"/>
              </a:rPr>
              <a:t>, маленький солдат, лишь команды ждёт,</a:t>
            </a:r>
            <a:br>
              <a:rPr lang="ru-RU" sz="2000" b="1" i="1" kern="0" dirty="0">
                <a:solidFill>
                  <a:srgbClr val="000000"/>
                </a:solidFill>
                <a:latin typeface="Arial"/>
                <a:cs typeface="+mj-cs"/>
              </a:rPr>
            </a:br>
            <a:r>
              <a:rPr lang="ru-RU" sz="2000" b="1" i="1" kern="0" dirty="0">
                <a:solidFill>
                  <a:srgbClr val="000000"/>
                </a:solidFill>
                <a:latin typeface="Arial"/>
                <a:cs typeface="+mj-cs"/>
              </a:rPr>
              <a:t>Чтоб с квадрата на квадрат двинуться вперёд.</a:t>
            </a:r>
            <a:br>
              <a:rPr lang="ru-RU" sz="2000" b="1" i="1" kern="0" dirty="0">
                <a:solidFill>
                  <a:srgbClr val="000000"/>
                </a:solidFill>
                <a:latin typeface="Arial"/>
                <a:cs typeface="+mj-cs"/>
              </a:rPr>
            </a:br>
            <a:r>
              <a:rPr lang="ru-RU" sz="2000" b="1" i="1" kern="0" dirty="0">
                <a:solidFill>
                  <a:srgbClr val="000000"/>
                </a:solidFill>
                <a:latin typeface="Arial"/>
                <a:cs typeface="+mj-cs"/>
              </a:rPr>
              <a:t>На войну, не на парад, Пешка держит путь.</a:t>
            </a:r>
            <a:br>
              <a:rPr lang="ru-RU" sz="2000" b="1" i="1" kern="0" dirty="0">
                <a:solidFill>
                  <a:srgbClr val="000000"/>
                </a:solidFill>
                <a:latin typeface="Arial"/>
                <a:cs typeface="+mj-cs"/>
              </a:rPr>
            </a:br>
            <a:r>
              <a:rPr lang="ru-RU" sz="2000" b="1" i="1" kern="0" dirty="0">
                <a:solidFill>
                  <a:srgbClr val="000000"/>
                </a:solidFill>
                <a:latin typeface="Arial"/>
                <a:cs typeface="+mj-cs"/>
              </a:rPr>
              <a:t>Ей нельзя пойти назад, в сторону свернуть.</a:t>
            </a:r>
            <a:br>
              <a:rPr lang="ru-RU" sz="2000" b="1" i="1" kern="0" dirty="0">
                <a:solidFill>
                  <a:srgbClr val="000000"/>
                </a:solidFill>
                <a:latin typeface="Arial"/>
                <a:cs typeface="+mj-cs"/>
              </a:rPr>
            </a:br>
            <a:r>
              <a:rPr lang="ru-RU" sz="2000" b="1" i="1" kern="0" dirty="0">
                <a:solidFill>
                  <a:srgbClr val="000000"/>
                </a:solidFill>
                <a:latin typeface="Arial"/>
                <a:cs typeface="+mj-cs"/>
              </a:rPr>
              <a:t>Чтоб в борьбу вступить скорей, в рукопашный бой.</a:t>
            </a:r>
            <a:br>
              <a:rPr lang="ru-RU" sz="2000" b="1" i="1" kern="0" dirty="0">
                <a:solidFill>
                  <a:srgbClr val="000000"/>
                </a:solidFill>
                <a:latin typeface="Arial"/>
                <a:cs typeface="+mj-cs"/>
              </a:rPr>
            </a:br>
            <a:r>
              <a:rPr lang="ru-RU" sz="2000" b="1" i="1" kern="0" dirty="0">
                <a:solidFill>
                  <a:srgbClr val="000000"/>
                </a:solidFill>
                <a:latin typeface="Arial"/>
                <a:cs typeface="+mj-cs"/>
              </a:rPr>
              <a:t>Первым ходом можно ей сделать шаг двойной.</a:t>
            </a:r>
            <a:br>
              <a:rPr lang="ru-RU" sz="2000" b="1" i="1" kern="0" dirty="0">
                <a:solidFill>
                  <a:srgbClr val="000000"/>
                </a:solidFill>
                <a:latin typeface="Arial"/>
                <a:cs typeface="+mj-cs"/>
              </a:rPr>
            </a:br>
            <a:r>
              <a:rPr lang="ru-RU" sz="2000" b="1" i="1" kern="0" dirty="0">
                <a:solidFill>
                  <a:srgbClr val="000000"/>
                </a:solidFill>
                <a:latin typeface="Arial"/>
                <a:cs typeface="+mj-cs"/>
              </a:rPr>
              <a:t>А потом вперёд, вперёд, за шажком шажок.</a:t>
            </a:r>
            <a:br>
              <a:rPr lang="ru-RU" sz="2000" b="1" i="1" kern="0" dirty="0">
                <a:solidFill>
                  <a:srgbClr val="000000"/>
                </a:solidFill>
                <a:latin typeface="Arial"/>
                <a:cs typeface="+mj-cs"/>
              </a:rPr>
            </a:br>
            <a:r>
              <a:rPr lang="ru-RU" sz="2000" b="1" i="1" kern="0" dirty="0">
                <a:solidFill>
                  <a:srgbClr val="000000"/>
                </a:solidFill>
                <a:latin typeface="Arial"/>
                <a:cs typeface="+mj-cs"/>
              </a:rPr>
              <a:t>Ну, а как же Пешка бьёт?</a:t>
            </a:r>
            <a:br>
              <a:rPr lang="ru-RU" sz="2000" b="1" i="1" kern="0" dirty="0">
                <a:solidFill>
                  <a:srgbClr val="000000"/>
                </a:solidFill>
                <a:latin typeface="Arial"/>
                <a:cs typeface="+mj-cs"/>
              </a:rPr>
            </a:br>
            <a:r>
              <a:rPr lang="ru-RU" sz="2000" b="1" i="1" kern="0" dirty="0">
                <a:solidFill>
                  <a:srgbClr val="000000"/>
                </a:solidFill>
                <a:latin typeface="Arial"/>
                <a:cs typeface="+mj-cs"/>
              </a:rPr>
              <a:t>Бьёт наискосок!.</a:t>
            </a:r>
            <a:endParaRPr lang="ru-RU" dirty="0"/>
          </a:p>
        </p:txBody>
      </p:sp>
      <p:pic>
        <p:nvPicPr>
          <p:cNvPr id="4" name="Picture 7" descr="пешка2"/>
          <p:cNvPicPr>
            <a:picLocks noGrp="1"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99992" y="2852936"/>
            <a:ext cx="3457575" cy="34575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4313301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b="1" i="1" kern="0" dirty="0" smtClean="0">
                <a:solidFill>
                  <a:srgbClr val="000000"/>
                </a:solidFill>
                <a:latin typeface="Arial"/>
                <a:cs typeface="+mj-cs"/>
              </a:rPr>
              <a:t/>
            </a:r>
            <a:br>
              <a:rPr lang="ru-RU" sz="2000" b="1" i="1" kern="0" dirty="0" smtClean="0">
                <a:solidFill>
                  <a:srgbClr val="000000"/>
                </a:solidFill>
                <a:latin typeface="Arial"/>
                <a:cs typeface="+mj-cs"/>
              </a:rPr>
            </a:br>
            <a:r>
              <a:rPr lang="ru-RU" sz="2000" b="1" i="1" kern="0" dirty="0">
                <a:solidFill>
                  <a:srgbClr val="000000"/>
                </a:solidFill>
                <a:latin typeface="Arial"/>
                <a:cs typeface="+mj-cs"/>
              </a:rPr>
              <a:t/>
            </a:r>
            <a:br>
              <a:rPr lang="ru-RU" sz="2000" b="1" i="1" kern="0" dirty="0">
                <a:solidFill>
                  <a:srgbClr val="000000"/>
                </a:solidFill>
                <a:latin typeface="Arial"/>
                <a:cs typeface="+mj-cs"/>
              </a:rPr>
            </a:br>
            <a:r>
              <a:rPr lang="ru-RU" sz="2000" b="1" i="1" kern="0" dirty="0" smtClean="0">
                <a:solidFill>
                  <a:srgbClr val="000000"/>
                </a:solidFill>
                <a:latin typeface="Arial"/>
                <a:cs typeface="+mj-cs"/>
              </a:rPr>
              <a:t/>
            </a:r>
            <a:br>
              <a:rPr lang="ru-RU" sz="2000" b="1" i="1" kern="0" dirty="0" smtClean="0">
                <a:solidFill>
                  <a:srgbClr val="000000"/>
                </a:solidFill>
                <a:latin typeface="Arial"/>
                <a:cs typeface="+mj-cs"/>
              </a:rPr>
            </a:br>
            <a:r>
              <a:rPr lang="ru-RU" sz="2000" b="1" i="1" kern="0" dirty="0">
                <a:solidFill>
                  <a:srgbClr val="000000"/>
                </a:solidFill>
                <a:latin typeface="Arial"/>
                <a:cs typeface="+mj-cs"/>
              </a:rPr>
              <a:t/>
            </a:r>
            <a:br>
              <a:rPr lang="ru-RU" sz="2000" b="1" i="1" kern="0" dirty="0">
                <a:solidFill>
                  <a:srgbClr val="000000"/>
                </a:solidFill>
                <a:latin typeface="Arial"/>
                <a:cs typeface="+mj-cs"/>
              </a:rPr>
            </a:br>
            <a:r>
              <a:rPr lang="ru-RU" sz="2000" b="1" i="1" kern="0" dirty="0" smtClean="0">
                <a:solidFill>
                  <a:srgbClr val="000000"/>
                </a:solidFill>
                <a:latin typeface="Arial"/>
                <a:cs typeface="+mj-cs"/>
              </a:rPr>
              <a:t/>
            </a:r>
            <a:br>
              <a:rPr lang="ru-RU" sz="2000" b="1" i="1" kern="0" dirty="0" smtClean="0">
                <a:solidFill>
                  <a:srgbClr val="000000"/>
                </a:solidFill>
                <a:latin typeface="Arial"/>
                <a:cs typeface="+mj-cs"/>
              </a:rPr>
            </a:br>
            <a:r>
              <a:rPr lang="ru-RU" sz="2000" b="1" i="1" kern="0" dirty="0" smtClean="0">
                <a:solidFill>
                  <a:srgbClr val="000000"/>
                </a:solidFill>
                <a:latin typeface="Arial"/>
                <a:cs typeface="+mj-cs"/>
              </a:rPr>
              <a:t>Король </a:t>
            </a:r>
            <a:r>
              <a:rPr lang="ru-RU" sz="2000" b="1" i="1" kern="0" dirty="0">
                <a:solidFill>
                  <a:srgbClr val="000000"/>
                </a:solidFill>
                <a:latin typeface="Arial"/>
                <a:cs typeface="+mj-cs"/>
              </a:rPr>
              <a:t>любит гладкий, расчищенный путь:</a:t>
            </a:r>
            <a:br>
              <a:rPr lang="ru-RU" sz="2000" b="1" i="1" kern="0" dirty="0">
                <a:solidFill>
                  <a:srgbClr val="000000"/>
                </a:solidFill>
                <a:latin typeface="Arial"/>
                <a:cs typeface="+mj-cs"/>
              </a:rPr>
            </a:br>
            <a:r>
              <a:rPr lang="ru-RU" sz="2000" b="1" i="1" kern="0" dirty="0">
                <a:solidFill>
                  <a:srgbClr val="000000"/>
                </a:solidFill>
                <a:latin typeface="Arial"/>
                <a:cs typeface="+mj-cs"/>
              </a:rPr>
              <a:t>В любую он сторону может шагнуть,</a:t>
            </a:r>
            <a:br>
              <a:rPr lang="ru-RU" sz="2000" b="1" i="1" kern="0" dirty="0">
                <a:solidFill>
                  <a:srgbClr val="000000"/>
                </a:solidFill>
                <a:latin typeface="Arial"/>
                <a:cs typeface="+mj-cs"/>
              </a:rPr>
            </a:br>
            <a:r>
              <a:rPr lang="ru-RU" sz="2000" b="1" i="1" kern="0" dirty="0">
                <a:solidFill>
                  <a:srgbClr val="000000"/>
                </a:solidFill>
                <a:latin typeface="Arial"/>
                <a:cs typeface="+mj-cs"/>
              </a:rPr>
              <a:t>Однако легко ты заметишь дружок,</a:t>
            </a:r>
            <a:br>
              <a:rPr lang="ru-RU" sz="2000" b="1" i="1" kern="0" dirty="0">
                <a:solidFill>
                  <a:srgbClr val="000000"/>
                </a:solidFill>
                <a:latin typeface="Arial"/>
                <a:cs typeface="+mj-cs"/>
              </a:rPr>
            </a:br>
            <a:r>
              <a:rPr lang="ru-RU" sz="2000" b="1" i="1" kern="0" dirty="0">
                <a:solidFill>
                  <a:srgbClr val="000000"/>
                </a:solidFill>
                <a:latin typeface="Arial"/>
                <a:cs typeface="+mj-cs"/>
              </a:rPr>
              <a:t>Что в силах он сделать не шаг, а шажок.</a:t>
            </a:r>
            <a:br>
              <a:rPr lang="ru-RU" sz="2000" b="1" i="1" kern="0" dirty="0">
                <a:solidFill>
                  <a:srgbClr val="000000"/>
                </a:solidFill>
                <a:latin typeface="Arial"/>
                <a:cs typeface="+mj-cs"/>
              </a:rPr>
            </a:br>
            <a:r>
              <a:rPr lang="ru-RU" sz="2000" b="1" i="1" kern="0" dirty="0">
                <a:solidFill>
                  <a:srgbClr val="000000"/>
                </a:solidFill>
                <a:latin typeface="Arial"/>
                <a:cs typeface="+mj-cs"/>
              </a:rPr>
              <a:t>Всего одно поле – вот шага длина,</a:t>
            </a:r>
            <a:br>
              <a:rPr lang="ru-RU" sz="2000" b="1" i="1" kern="0" dirty="0">
                <a:solidFill>
                  <a:srgbClr val="000000"/>
                </a:solidFill>
                <a:latin typeface="Arial"/>
                <a:cs typeface="+mj-cs"/>
              </a:rPr>
            </a:br>
            <a:r>
              <a:rPr lang="ru-RU" sz="2000" b="1" i="1" kern="0" dirty="0">
                <a:solidFill>
                  <a:srgbClr val="000000"/>
                </a:solidFill>
                <a:latin typeface="Arial"/>
                <a:cs typeface="+mj-cs"/>
              </a:rPr>
              <a:t>Не очень проворен Король – старина.</a:t>
            </a:r>
            <a:br>
              <a:rPr lang="ru-RU" sz="2000" b="1" i="1" kern="0" dirty="0">
                <a:solidFill>
                  <a:srgbClr val="000000"/>
                </a:solidFill>
                <a:latin typeface="Arial"/>
                <a:cs typeface="+mj-cs"/>
              </a:rPr>
            </a:br>
            <a:r>
              <a:rPr lang="ru-RU" sz="2000" b="1" i="1" kern="0" dirty="0">
                <a:solidFill>
                  <a:srgbClr val="000000"/>
                </a:solidFill>
                <a:latin typeface="Arial"/>
                <a:cs typeface="+mj-cs"/>
              </a:rPr>
              <a:t>Зато начеку королевская рать –</a:t>
            </a:r>
            <a:br>
              <a:rPr lang="ru-RU" sz="2000" b="1" i="1" kern="0" dirty="0">
                <a:solidFill>
                  <a:srgbClr val="000000"/>
                </a:solidFill>
                <a:latin typeface="Arial"/>
                <a:cs typeface="+mj-cs"/>
              </a:rPr>
            </a:br>
            <a:r>
              <a:rPr lang="ru-RU" sz="2000" b="1" i="1" kern="0" dirty="0">
                <a:solidFill>
                  <a:srgbClr val="000000"/>
                </a:solidFill>
                <a:latin typeface="Arial"/>
                <a:cs typeface="+mj-cs"/>
              </a:rPr>
              <a:t>Задача её – Короля охранять.</a:t>
            </a:r>
            <a:br>
              <a:rPr lang="ru-RU" sz="2000" b="1" i="1" kern="0" dirty="0">
                <a:solidFill>
                  <a:srgbClr val="000000"/>
                </a:solidFill>
                <a:latin typeface="Arial"/>
                <a:cs typeface="+mj-cs"/>
              </a:rPr>
            </a:br>
            <a:r>
              <a:rPr lang="ru-RU" sz="2000" b="1" i="1" kern="0" dirty="0">
                <a:solidFill>
                  <a:srgbClr val="000000"/>
                </a:solidFill>
                <a:latin typeface="Arial"/>
                <a:cs typeface="+mj-cs"/>
              </a:rPr>
              <a:t>Ведь если б Король беззащитный погиб.</a:t>
            </a:r>
            <a:br>
              <a:rPr lang="ru-RU" sz="2000" b="1" i="1" kern="0" dirty="0">
                <a:solidFill>
                  <a:srgbClr val="000000"/>
                </a:solidFill>
                <a:latin typeface="Arial"/>
                <a:cs typeface="+mj-cs"/>
              </a:rPr>
            </a:br>
            <a:r>
              <a:rPr lang="ru-RU" sz="2000" b="1" i="1" kern="0" dirty="0">
                <a:solidFill>
                  <a:srgbClr val="000000"/>
                </a:solidFill>
                <a:latin typeface="Arial"/>
                <a:cs typeface="+mj-cs"/>
              </a:rPr>
              <a:t>Фигуры войну продолжать не могли б.</a:t>
            </a:r>
            <a:br>
              <a:rPr lang="ru-RU" sz="2000" b="1" i="1" kern="0" dirty="0">
                <a:solidFill>
                  <a:srgbClr val="000000"/>
                </a:solidFill>
                <a:latin typeface="Arial"/>
                <a:cs typeface="+mj-cs"/>
              </a:rPr>
            </a:br>
            <a:r>
              <a:rPr lang="ru-RU" sz="2000" b="1" i="1" kern="0" dirty="0">
                <a:solidFill>
                  <a:srgbClr val="000000"/>
                </a:solidFill>
                <a:latin typeface="Arial"/>
                <a:cs typeface="+mj-cs"/>
              </a:rPr>
              <a:t>Запомни: Король всех главней, всех важней,</a:t>
            </a:r>
            <a:br>
              <a:rPr lang="ru-RU" sz="2000" b="1" i="1" kern="0" dirty="0">
                <a:solidFill>
                  <a:srgbClr val="000000"/>
                </a:solidFill>
                <a:latin typeface="Arial"/>
                <a:cs typeface="+mj-cs"/>
              </a:rPr>
            </a:br>
            <a:r>
              <a:rPr lang="ru-RU" sz="2000" b="1" i="1" kern="0" dirty="0">
                <a:solidFill>
                  <a:srgbClr val="000000"/>
                </a:solidFill>
                <a:latin typeface="Arial"/>
                <a:cs typeface="+mj-cs"/>
              </a:rPr>
              <a:t>Нет в Шахматном войске важнее вождей.</a:t>
            </a:r>
            <a:endParaRPr lang="ru-RU" dirty="0"/>
          </a:p>
        </p:txBody>
      </p:sp>
      <p:pic>
        <p:nvPicPr>
          <p:cNvPr id="4" name="Picture 4" descr="король"/>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99592" y="3861048"/>
            <a:ext cx="4608512" cy="250613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597715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b="1" i="1" kern="0" dirty="0" smtClean="0">
                <a:solidFill>
                  <a:srgbClr val="000000"/>
                </a:solidFill>
                <a:latin typeface="Arial"/>
                <a:cs typeface="+mj-cs"/>
              </a:rPr>
              <a:t/>
            </a:r>
            <a:br>
              <a:rPr lang="ru-RU" sz="2400" b="1" i="1" kern="0" dirty="0" smtClean="0">
                <a:solidFill>
                  <a:srgbClr val="000000"/>
                </a:solidFill>
                <a:latin typeface="Arial"/>
                <a:cs typeface="+mj-cs"/>
              </a:rPr>
            </a:br>
            <a:r>
              <a:rPr lang="ru-RU" sz="2400" b="1" i="1" kern="0" dirty="0" smtClean="0">
                <a:solidFill>
                  <a:srgbClr val="000000"/>
                </a:solidFill>
                <a:latin typeface="Arial"/>
                <a:cs typeface="+mj-cs"/>
              </a:rPr>
              <a:t>Не </a:t>
            </a:r>
            <a:r>
              <a:rPr lang="ru-RU" sz="2400" b="1" i="1" kern="0" dirty="0">
                <a:solidFill>
                  <a:srgbClr val="000000"/>
                </a:solidFill>
                <a:latin typeface="Arial"/>
                <a:cs typeface="+mj-cs"/>
              </a:rPr>
              <a:t>мила Коню неволя, перед ним простор широк.</a:t>
            </a:r>
            <a:br>
              <a:rPr lang="ru-RU" sz="2400" b="1" i="1" kern="0" dirty="0">
                <a:solidFill>
                  <a:srgbClr val="000000"/>
                </a:solidFill>
                <a:latin typeface="Arial"/>
                <a:cs typeface="+mj-cs"/>
              </a:rPr>
            </a:br>
            <a:r>
              <a:rPr lang="ru-RU" sz="2400" b="1" i="1" kern="0" dirty="0">
                <a:solidFill>
                  <a:srgbClr val="000000"/>
                </a:solidFill>
                <a:latin typeface="Arial"/>
                <a:cs typeface="+mj-cs"/>
              </a:rPr>
              <a:t>Очень ловко на два поля совершает Конь прыжок,</a:t>
            </a:r>
            <a:br>
              <a:rPr lang="ru-RU" sz="2400" b="1" i="1" kern="0" dirty="0">
                <a:solidFill>
                  <a:srgbClr val="000000"/>
                </a:solidFill>
                <a:latin typeface="Arial"/>
                <a:cs typeface="+mj-cs"/>
              </a:rPr>
            </a:br>
            <a:r>
              <a:rPr lang="ru-RU" sz="2400" b="1" i="1" kern="0" dirty="0">
                <a:solidFill>
                  <a:srgbClr val="000000"/>
                </a:solidFill>
                <a:latin typeface="Arial"/>
                <a:cs typeface="+mj-cs"/>
              </a:rPr>
              <a:t>Замечательный прыжок: поле – прямо, поле – вбок.</a:t>
            </a:r>
            <a:endParaRPr lang="ru-RU" dirty="0"/>
          </a:p>
        </p:txBody>
      </p:sp>
      <p:pic>
        <p:nvPicPr>
          <p:cNvPr id="4" name="Picture 9" descr="rules5"/>
          <p:cNvPicPr>
            <a:picLocks noGrp="1"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07904" y="2492896"/>
            <a:ext cx="3744912" cy="37449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4089400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a:ea typeface="Times New Roman"/>
              </a:rPr>
              <a:t/>
            </a:r>
            <a:br>
              <a:rPr lang="en-US" dirty="0" smtClean="0">
                <a:latin typeface="Times New Roman"/>
                <a:ea typeface="Times New Roman"/>
              </a:rPr>
            </a:br>
            <a:r>
              <a:rPr lang="en-US" dirty="0">
                <a:latin typeface="Times New Roman"/>
                <a:ea typeface="Times New Roman"/>
              </a:rPr>
              <a:t/>
            </a:r>
            <a:br>
              <a:rPr lang="en-US" dirty="0">
                <a:latin typeface="Times New Roman"/>
                <a:ea typeface="Times New Roman"/>
              </a:rPr>
            </a:br>
            <a:r>
              <a:rPr lang="en-US" dirty="0" smtClean="0">
                <a:latin typeface="Times New Roman"/>
                <a:ea typeface="Times New Roman"/>
              </a:rPr>
              <a:t/>
            </a:r>
            <a:br>
              <a:rPr lang="en-US" dirty="0" smtClean="0">
                <a:latin typeface="Times New Roman"/>
                <a:ea typeface="Times New Roman"/>
              </a:rPr>
            </a:br>
            <a:r>
              <a:rPr lang="en-US" dirty="0">
                <a:latin typeface="Times New Roman"/>
                <a:ea typeface="Times New Roman"/>
              </a:rPr>
              <a:t/>
            </a:r>
            <a:br>
              <a:rPr lang="en-US" dirty="0">
                <a:latin typeface="Times New Roman"/>
                <a:ea typeface="Times New Roman"/>
              </a:rPr>
            </a:br>
            <a:r>
              <a:rPr lang="ru-RU" dirty="0" smtClean="0">
                <a:latin typeface="Times New Roman"/>
                <a:ea typeface="Times New Roman"/>
              </a:rPr>
              <a:t>Поле </a:t>
            </a:r>
            <a:r>
              <a:rPr lang="ru-RU" dirty="0">
                <a:latin typeface="Times New Roman"/>
                <a:ea typeface="Times New Roman"/>
              </a:rPr>
              <a:t>называется </a:t>
            </a:r>
            <a:r>
              <a:rPr lang="ru-RU" b="1" dirty="0">
                <a:latin typeface="Times New Roman"/>
                <a:ea typeface="Times New Roman"/>
              </a:rPr>
              <a:t>находящимся под ударом</a:t>
            </a:r>
            <a:r>
              <a:rPr lang="ru-RU" dirty="0">
                <a:latin typeface="Times New Roman"/>
                <a:ea typeface="Times New Roman"/>
              </a:rPr>
              <a:t> фигуры противника или </a:t>
            </a:r>
            <a:r>
              <a:rPr lang="ru-RU" b="1" dirty="0">
                <a:latin typeface="Times New Roman"/>
                <a:ea typeface="Times New Roman"/>
              </a:rPr>
              <a:t>битым</a:t>
            </a:r>
            <a:r>
              <a:rPr lang="ru-RU" dirty="0">
                <a:latin typeface="Times New Roman"/>
                <a:ea typeface="Times New Roman"/>
              </a:rPr>
              <a:t>, если при своём ходе фигура противника могла бы взять находящуюся на этом поле фигуру (независимо от того, есть ли такая фигура на этом поле).</a:t>
            </a:r>
            <a:br>
              <a:rPr lang="ru-RU" dirty="0">
                <a:latin typeface="Times New Roman"/>
                <a:ea typeface="Times New Roman"/>
              </a:rPr>
            </a:br>
            <a:endParaRPr lang="ru-RU" dirty="0"/>
          </a:p>
        </p:txBody>
      </p:sp>
      <p:pic>
        <p:nvPicPr>
          <p:cNvPr id="4" name="Picture 4" descr="шматы"/>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907704" y="3717032"/>
            <a:ext cx="6552728" cy="280831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88906724"/>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ummer">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Лето</Template>
  <TotalTime>7</TotalTime>
  <Words>21</Words>
  <Application>Microsoft Office PowerPoint</Application>
  <PresentationFormat>Экран (4:3)</PresentationFormat>
  <Paragraphs>20</Paragraphs>
  <Slides>10</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Summer</vt:lpstr>
      <vt:lpstr>Ходы и взятие фигур</vt:lpstr>
      <vt:lpstr>Как ходить?</vt:lpstr>
      <vt:lpstr>   Если слон на белом поле встал вначале, (не забудь!) Он другой не хочет доли – знает только белый путь. А когда на поле чёрном слон стоит, вступая в бой, Ходит правилам покорный, чёрной тропкой – слон такой. До конца игры слоны - цвету одному верны. </vt:lpstr>
      <vt:lpstr>  Видимо, ладья упряма, если ходит только прямо, Не петляет – прыг да скок, не шагнёт наискосок. Так от края и до края может двигаться она Эта башня боевая, неуклюжа, но сильна. Шаг тяжёлый у Ладьи, в бой её скорей веди!</vt:lpstr>
      <vt:lpstr>    Ферзь в шахматах, можно сказать чемпион, И шаг у Ферзя широк. Ферзь может ходить как Ладья и как Слон И прямо и наискосок. Направо, налево, вперёд и назад… А бьёт он и вдаль и в упор. И, кажется, будто Ферзю тесноват, Доски чёрно-белый простор. Ферзь очень опасен вблизи и вдали –  Ты больше внимания Ферзю удели.</vt:lpstr>
      <vt:lpstr>  Пешка, маленький солдат, лишь команды ждёт, Чтоб с квадрата на квадрат двинуться вперёд. На войну, не на парад, Пешка держит путь. Ей нельзя пойти назад, в сторону свернуть. Чтоб в борьбу вступить скорей, в рукопашный бой. Первым ходом можно ей сделать шаг двойной. А потом вперёд, вперёд, за шажком шажок. Ну, а как же Пешка бьёт? Бьёт наискосок!.</vt:lpstr>
      <vt:lpstr>     Король любит гладкий, расчищенный путь: В любую он сторону может шагнуть, Однако легко ты заметишь дружок, Что в силах он сделать не шаг, а шажок. Всего одно поле – вот шага длина, Не очень проворен Король – старина. Зато начеку королевская рать – Задача её – Короля охранять. Ведь если б Король беззащитный погиб. Фигуры войну продолжать не могли б. Запомни: Король всех главней, всех важней, Нет в Шахматном войске важнее вождей.</vt:lpstr>
      <vt:lpstr> Не мила Коню неволя, перед ним простор широк. Очень ловко на два поля совершает Конь прыжок, Замечательный прыжок: поле – прямо, поле – вбок.</vt:lpstr>
      <vt:lpstr>    Поле называется находящимся под ударом фигуры противника или битым, если при своём ходе фигура противника могла бы взять находящуюся на этом поле фигуру (независимо от того, есть ли такая фигура на этом поле). </vt:lpstr>
      <vt:lpstr>Два специальных хода: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Ходы и взятие фигур</dc:title>
  <dc:creator>hobbit</dc:creator>
  <cp:lastModifiedBy>Татьяна</cp:lastModifiedBy>
  <cp:revision>5</cp:revision>
  <dcterms:created xsi:type="dcterms:W3CDTF">2012-10-28T14:59:46Z</dcterms:created>
  <dcterms:modified xsi:type="dcterms:W3CDTF">2013-12-08T16:30:00Z</dcterms:modified>
</cp:coreProperties>
</file>