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FF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54F43D-D4F7-4AB6-8C85-D88105E10BC7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A028ACB-1CDF-47B4-AFE4-DCD44E132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858180" cy="3214710"/>
          </a:xfrm>
        </p:spPr>
        <p:txBody>
          <a:bodyPr>
            <a:noAutofit/>
          </a:bodyPr>
          <a:lstStyle/>
          <a:p>
            <a:r>
              <a:rPr lang="ru-RU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приятного </a:t>
            </a:r>
            <a:r>
              <a:rPr lang="ru-RU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аппетита!</a:t>
            </a:r>
            <a:endParaRPr lang="ru-RU" sz="54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143512"/>
            <a:ext cx="5629292" cy="1383186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Picture 2" descr="C:\Users\admin\Desktop\ff33c9611af48b9dcc2d-700x700.jpg"/>
          <p:cNvPicPr>
            <a:picLocks noChangeAspect="1" noChangeArrowheads="1"/>
          </p:cNvPicPr>
          <p:nvPr/>
        </p:nvPicPr>
        <p:blipFill>
          <a:blip r:embed="rId2"/>
          <a:srcRect t="30936"/>
          <a:stretch>
            <a:fillRect/>
          </a:stretch>
        </p:blipFill>
        <p:spPr bwMode="auto">
          <a:xfrm>
            <a:off x="928662" y="1643050"/>
            <a:ext cx="5929354" cy="40950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ED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ED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Удивительно полезным изобретением в старину была русская печь. В ней невозможно было жарить продукты, что, кстати, и не очень полезно. Основным способом приготовления в печи были варка и томление. Чугун или глиняный горшок, поставленный хозяйкой в русскую печь, давал возможность получить щи или кашу неповторимого вкуса и аромата. </a:t>
            </a:r>
          </a:p>
          <a:p>
            <a:pPr>
              <a:buNone/>
            </a:pPr>
            <a:r>
              <a:rPr lang="ru-RU" sz="1800" dirty="0" smtClean="0"/>
              <a:t>Хлеб и пирожки, испечённые в русской печи , получались не с грубой коркой, как в современной духовке , а с нежной корочкой и сочной начинкой – с капустой, репой, горохом, грибами, рыбой , ягодами.</a:t>
            </a:r>
          </a:p>
          <a:p>
            <a:pPr>
              <a:buNone/>
            </a:pPr>
            <a:r>
              <a:rPr lang="ru-RU" sz="1800" dirty="0" smtClean="0"/>
              <a:t>А еще русская печка умела долго сохранять теплыми уже приготовленные хозяйкой блюда и обогревала жильё.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214290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печь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341c1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00240"/>
            <a:ext cx="4214810" cy="279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33CCFF"/>
                </a:solidFill>
              </a:rPr>
              <a:t>В копилку интересных фактов</a:t>
            </a:r>
            <a:endParaRPr lang="ru-RU" sz="2000" dirty="0">
              <a:solidFill>
                <a:srgbClr val="33CC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Каши</a:t>
            </a:r>
            <a:r>
              <a:rPr lang="ru-RU" sz="1800" dirty="0" smtClean="0"/>
              <a:t>- излюбленное блюдо русской кухни. Наши предки ели кашу жидкой, как похлёбку, или рассыпчатой с салом, молоком.</a:t>
            </a:r>
          </a:p>
          <a:p>
            <a:pPr>
              <a:buNone/>
            </a:pPr>
            <a:r>
              <a:rPr lang="ru-RU" sz="1800" dirty="0" smtClean="0"/>
              <a:t>А вот хлеб в старину не был похож на современный хлеб.</a:t>
            </a:r>
          </a:p>
          <a:p>
            <a:pPr>
              <a:buNone/>
            </a:pPr>
            <a:r>
              <a:rPr lang="ru-RU" sz="1800" dirty="0" smtClean="0"/>
              <a:t>Это была просто густая каша в виде лепёшки. Дроблёное зерно замачивали водой и запекали. Иногда каша засыхала, и куски её люди использовали как хлеб. Случалось , каша скисала и от этого становилась рыхлой и более мягкой.</a:t>
            </a:r>
          </a:p>
          <a:p>
            <a:pPr>
              <a:buNone/>
            </a:pPr>
            <a:r>
              <a:rPr lang="ru-RU" sz="1800" dirty="0" smtClean="0"/>
              <a:t>Люди, которые догадались замесить кислую кашу со свежим размолотым зерном и испечь её, и изобрели хлеб.</a:t>
            </a:r>
            <a:endParaRPr lang="ru-RU" sz="1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1214422"/>
            <a:ext cx="7500990" cy="1588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596" y="4714884"/>
            <a:ext cx="7500990" cy="1588"/>
          </a:xfrm>
          <a:prstGeom prst="line">
            <a:avLst/>
          </a:prstGeom>
          <a:ln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FF00"/>
              </a:buClr>
              <a:buSzPct val="81000"/>
              <a:buFont typeface="Wingdings" pitchFamily="2" charset="2"/>
              <a:buChar char="§"/>
            </a:pPr>
            <a:r>
              <a:rPr lang="ru-RU" sz="1800" dirty="0" smtClean="0"/>
              <a:t>Расскажи, как переваривается пища в органах пищеварения.</a:t>
            </a:r>
          </a:p>
          <a:p>
            <a:pPr>
              <a:buClr>
                <a:srgbClr val="00FF00"/>
              </a:buClr>
              <a:buSzPct val="81000"/>
              <a:buFont typeface="Wingdings" pitchFamily="2" charset="2"/>
              <a:buChar char="§"/>
            </a:pPr>
            <a:r>
              <a:rPr lang="ru-RU" sz="1800" dirty="0" smtClean="0"/>
              <a:t>Как ты понимаешь пословицу: «Не ложись сытым - встанешь здоровым»?</a:t>
            </a:r>
          </a:p>
          <a:p>
            <a:pPr>
              <a:buClr>
                <a:srgbClr val="00FF00"/>
              </a:buClr>
              <a:buSzPct val="81000"/>
              <a:buFont typeface="Wingdings" pitchFamily="2" charset="2"/>
              <a:buChar char="§"/>
            </a:pPr>
            <a:r>
              <a:rPr lang="ru-RU" sz="1800" dirty="0" smtClean="0"/>
              <a:t>Расскажи о своём режиме питания. Что ты обычно ешь на завтрак, обед и ужин? Чем разные продукты полезны для здоровья?</a:t>
            </a:r>
          </a:p>
          <a:p>
            <a:pPr>
              <a:buClr>
                <a:srgbClr val="00FF00"/>
              </a:buClr>
              <a:buSzPct val="81000"/>
              <a:buFont typeface="Wingdings" pitchFamily="2" charset="2"/>
              <a:buChar char="§"/>
            </a:pPr>
            <a:r>
              <a:rPr lang="ru-RU" sz="1800" dirty="0" smtClean="0"/>
              <a:t>Какие фрукты и овощи , полезны для здоровья, нужно включать в свой рацион?</a:t>
            </a:r>
          </a:p>
          <a:p>
            <a:pPr>
              <a:buClr>
                <a:srgbClr val="00FF00"/>
              </a:buClr>
              <a:buSzPct val="81000"/>
              <a:buFont typeface="Wingdings" pitchFamily="2" charset="2"/>
              <a:buChar char="§"/>
            </a:pPr>
            <a:r>
              <a:rPr lang="ru-RU" sz="1800" dirty="0" smtClean="0"/>
              <a:t>Какие правила приема пищи и культурного поведения ты знаешь? Объясни их значение.</a:t>
            </a:r>
          </a:p>
          <a:p>
            <a:pPr>
              <a:buClr>
                <a:srgbClr val="00FF00"/>
              </a:buClr>
              <a:buSzPct val="81000"/>
              <a:buFont typeface="Wingdings" pitchFamily="2" charset="2"/>
              <a:buChar char="§"/>
            </a:pPr>
            <a:r>
              <a:rPr lang="ru-RU" sz="1800" dirty="0" smtClean="0"/>
              <a:t>Почему лучше питаться в одно и тоже время? Вспомни материал урока «Зачем школьнику режим дня».</a:t>
            </a:r>
          </a:p>
          <a:p>
            <a:pPr>
              <a:buClr>
                <a:srgbClr val="00FF00"/>
              </a:buClr>
              <a:buSzPct val="81000"/>
              <a:buFont typeface="Wingdings" pitchFamily="2" charset="2"/>
              <a:buChar char="§"/>
            </a:pP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up_500x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071546"/>
            <a:ext cx="3500462" cy="35004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"/>
            <a:ext cx="7496204" cy="16430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Бывает, что с утра не хочется есть.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</a:t>
            </a:r>
            <a:r>
              <a:rPr lang="ru-RU" dirty="0" smtClean="0"/>
              <a:t>ты должен съесть полноценный завтрак. Почему?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714488"/>
            <a:ext cx="4857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того чтобы человек мог расти, двигаться, нормально развиваться, клеткам его организма необходимо питание.</a:t>
            </a:r>
          </a:p>
          <a:p>
            <a:r>
              <a:rPr lang="ru-RU" sz="2400" dirty="0" smtClean="0"/>
              <a:t>Обеспечить питанием, энергией нужно каждую клетку нашего тела.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57200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Эту очень важную функцию выполняет кровь, снабжающая клетки кислородом. Но чтобы кровь донесла до клеток питательные вещества, пища  должна расщепиться на составляющие, потому что только в таком виде она становиться доступной клеткам нашего тела.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763908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Любая пища, которую ты съел, «расщепляется», «разбирается» на мельчайшие составные частицы в процессе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пищеварения</a:t>
            </a:r>
            <a:r>
              <a:rPr lang="ru-RU" sz="2400" dirty="0" smtClean="0"/>
              <a:t>. В этом и состоит главный секрет переваривания пищи.</a:t>
            </a:r>
          </a:p>
          <a:p>
            <a:pPr>
              <a:buNone/>
            </a:pPr>
            <a:r>
              <a:rPr lang="ru-RU" sz="2400" dirty="0" smtClean="0"/>
              <a:t>Понимаешь теперь, почему желудок и другие органы пищеварения неустанно трудятся, переваривая пищу?</a:t>
            </a:r>
            <a:endParaRPr lang="ru-RU" sz="2400" dirty="0"/>
          </a:p>
        </p:txBody>
      </p:sp>
      <p:pic>
        <p:nvPicPr>
          <p:cNvPr id="2050" name="Picture 2" descr="C:\Documents and Settings\Слава\Рабочий стол\презентация\fcfkzzxv otexbg ol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1453" y="2928934"/>
            <a:ext cx="3069066" cy="378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Слава\Рабочий стол\презентация\41791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3924300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7639080" cy="54832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3CCFF"/>
                </a:solidFill>
              </a:rPr>
              <a:t>В копилку интересных фактов</a:t>
            </a:r>
          </a:p>
          <a:p>
            <a:pPr>
              <a:buNone/>
            </a:pPr>
            <a:endParaRPr lang="ru-RU" dirty="0">
              <a:solidFill>
                <a:srgbClr val="33CC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596" y="1285860"/>
            <a:ext cx="6858048" cy="1588"/>
          </a:xfrm>
          <a:prstGeom prst="line">
            <a:avLst/>
          </a:prstGeom>
          <a:ln w="15875">
            <a:solidFill>
              <a:srgbClr val="33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596" y="150017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Настоящий чемпион по обжорству среди животных - </a:t>
            </a:r>
            <a:r>
              <a:rPr lang="ru-RU" dirty="0" smtClean="0">
                <a:solidFill>
                  <a:srgbClr val="00FF00"/>
                </a:solidFill>
              </a:rPr>
              <a:t>землеройка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3074" name="Picture 2" descr="C:\Documents and Settings\Слава\Рабочий стол\презентация\tup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435728" cy="30718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2285992"/>
            <a:ext cx="5072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сутки этот маленький зверёк (самый маленький среди млекопитающих) съедает количество пищи, </a:t>
            </a:r>
            <a:r>
              <a:rPr lang="ru-RU" dirty="0" err="1" smtClean="0"/>
              <a:t>превыщающее</a:t>
            </a:r>
            <a:r>
              <a:rPr lang="ru-RU" dirty="0" smtClean="0"/>
              <a:t> его собственную массу в 2 и более раза! Если бы ты захотел повторить этот рекорд, то при массе тела 25 кг тебе пришлось бы съесть целых 50 кг!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0034" y="6000768"/>
            <a:ext cx="6858048" cy="1588"/>
          </a:xfrm>
          <a:prstGeom prst="line">
            <a:avLst/>
          </a:prstGeom>
          <a:ln w="15875">
            <a:solidFill>
              <a:srgbClr val="33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643998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Прежде чем пища превратится в энергию, она должна пройти длинный путь. Вспомним, как это происходит.</a:t>
            </a:r>
          </a:p>
          <a:p>
            <a:pPr>
              <a:buNone/>
            </a:pPr>
            <a:r>
              <a:rPr lang="ru-RU" sz="2000" dirty="0" smtClean="0"/>
              <a:t>Прожёванная и проглоченная человеком пища по трубке </a:t>
            </a:r>
            <a:r>
              <a:rPr lang="ru-RU" sz="2000" dirty="0" smtClean="0">
                <a:solidFill>
                  <a:srgbClr val="FFFF00"/>
                </a:solidFill>
              </a:rPr>
              <a:t>пищевода</a:t>
            </a:r>
            <a:r>
              <a:rPr lang="ru-RU" sz="2000" dirty="0" smtClean="0"/>
              <a:t> попадает в </a:t>
            </a:r>
            <a:r>
              <a:rPr lang="ru-RU" sz="2000" dirty="0" smtClean="0">
                <a:solidFill>
                  <a:srgbClr val="FFFF00"/>
                </a:solidFill>
              </a:rPr>
              <a:t>желудок</a:t>
            </a:r>
            <a:r>
              <a:rPr lang="ru-RU" sz="2000" dirty="0" smtClean="0"/>
              <a:t>, где размягчается и перемешивается. А особые железы выделяют пищеварительные соки, способные переваривать пищу.</a:t>
            </a:r>
            <a:endParaRPr lang="ru-RU" sz="2000" dirty="0"/>
          </a:p>
        </p:txBody>
      </p:sp>
      <p:pic>
        <p:nvPicPr>
          <p:cNvPr id="4098" name="Picture 2" descr="C:\Documents and Settings\Слава\Рабочий стол\презентация\geludocno_kihecniy_tra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285992"/>
            <a:ext cx="2928783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214554"/>
            <a:ext cx="57150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Время от времени желудок сокращается и по частям проталкивает полупереваренную пищу дальше, в кишки. Сначала в </a:t>
            </a:r>
            <a:r>
              <a:rPr lang="ru-RU" sz="2000" dirty="0" smtClean="0">
                <a:solidFill>
                  <a:srgbClr val="FFFF00"/>
                </a:solidFill>
              </a:rPr>
              <a:t>тонкий кишечник</a:t>
            </a:r>
            <a:r>
              <a:rPr lang="ru-RU" sz="2000" dirty="0" smtClean="0"/>
              <a:t>, где питательные вещества всасываются в кровь, направляются в печень, очищаются и затем с током крови по сосудам разносятся по всему телу. А оставшаяся не переваренной  часть пищи продвигается в </a:t>
            </a:r>
            <a:r>
              <a:rPr lang="ru-RU" sz="2000" dirty="0" smtClean="0">
                <a:solidFill>
                  <a:srgbClr val="FFFF00"/>
                </a:solidFill>
              </a:rPr>
              <a:t>толстую кишку</a:t>
            </a:r>
            <a:r>
              <a:rPr lang="ru-RU" sz="2000" dirty="0" smtClean="0"/>
              <a:t>. Полезные кишечные микробы, которые живут на её стенках, перерабатывают остатки пищи. В толстом кишечнике всасывается большая часть воды из пищевой массы, накапливаются отходы.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Скорая помощь</a:t>
            </a:r>
            <a:endParaRPr lang="ru-RU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7158" y="1071546"/>
            <a:ext cx="7000924" cy="71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1285860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Аппендицит</a:t>
            </a:r>
            <a:r>
              <a:rPr lang="ru-RU" dirty="0" smtClean="0"/>
              <a:t> – это воспаление отростка толстой кишки – аппендикса. В нём могут задерживаться пищевые массы, продвигающиеся по толстому кишечнику</a:t>
            </a:r>
          </a:p>
          <a:p>
            <a:r>
              <a:rPr lang="ru-RU" dirty="0" smtClean="0"/>
              <a:t>Воспаление аппендикса может привести к необходимой операции.</a:t>
            </a:r>
          </a:p>
          <a:p>
            <a:r>
              <a:rPr lang="ru-RU" dirty="0" smtClean="0"/>
              <a:t>Боли в правой части внизу живота и рвота могут служить признаком аппендицита. В этом случае необходимо сразу обратиться к врачу!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57158" y="3786190"/>
            <a:ext cx="7000924" cy="71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Documents and Settings\Слава\Рабочий стол\презентация\ris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2647950" cy="24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Для полноценного усвоения питательных веществ необходимо, чтобы пища имела привлекательные вид, запах и вкус. Такая пища имела вызывает аппетит и способствует выделению пищеварительных соков. Отделению пищеварительных соков способствует и постоянное время приёма пищи.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2000240"/>
            <a:ext cx="4714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начале еды полезно употреблять блюда, усиливающие отделение пищеварительного сока (например, салат, винегрет).</a:t>
            </a:r>
            <a:endParaRPr lang="ru-RU" sz="2000" dirty="0"/>
          </a:p>
        </p:txBody>
      </p:sp>
      <p:pic>
        <p:nvPicPr>
          <p:cNvPr id="6146" name="Picture 2" descr="C:\Documents and Settings\Слава\Рабочий стол\презентация\vineg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000240"/>
            <a:ext cx="2143140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Documents and Settings\Слава\Рабочий стол\презентация\0916b9fdbbea99bd121e0847ab2f98a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928802"/>
            <a:ext cx="2100277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385762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Зачастую ты «перехватываешь» кусочек, торопишься и ешь на ходу.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ешь «всухомятку», тщательно пережёвывай пищу! </a:t>
            </a:r>
            <a:r>
              <a:rPr lang="ru-RU" sz="2000" dirty="0" smtClean="0"/>
              <a:t>Если ты ешь второпях, ухудшается отделение пищеварительных соков.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550070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Пища не должна быть слишком горячей – в этом случае она раздражает пищевод и желудок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88" y="142875"/>
            <a:ext cx="7467600" cy="22859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В пище обязательно должны присутствовать продукты, которые помогают работе кишечника – например, ржаной хлеб, капуста, свёкла, морковь, слива, а также кисломолочные продукты (кефир, простокваша, йогурты).</a:t>
            </a:r>
          </a:p>
          <a:p>
            <a:pPr algn="ctr">
              <a:buNone/>
            </a:pPr>
            <a:r>
              <a:rPr lang="ru-RU" sz="2000" dirty="0" smtClean="0"/>
              <a:t>Эти продукты способствуют своевременному удалению не переваренных отходов процесса пищеварения.</a:t>
            </a:r>
            <a:endParaRPr lang="ru-RU" sz="2000" dirty="0"/>
          </a:p>
        </p:txBody>
      </p:sp>
      <p:pic>
        <p:nvPicPr>
          <p:cNvPr id="7170" name="Picture 2" descr="C:\Documents and Settings\Слава\Рабочий стол\презентация\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34214">
            <a:off x="193545" y="2480100"/>
            <a:ext cx="2681901" cy="1775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Documents and Settings\Слава\Рабочий стол\презентация\50d12a39af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8530">
            <a:off x="6164213" y="2491148"/>
            <a:ext cx="2643174" cy="1982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Documents and Settings\Слава\Рабочий стол\презентация\svek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85992"/>
            <a:ext cx="2024067" cy="2024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Documents and Settings\Слава\Рабочий стол\презентация\167685_image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44432">
            <a:off x="965149" y="3600488"/>
            <a:ext cx="2878604" cy="210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C:\Documents and Settings\Слава\Рабочий стол\презентация\akci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9837">
            <a:off x="4817899" y="3651526"/>
            <a:ext cx="2786702" cy="1989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C:\Documents and Settings\Слава\Рабочий стол\презентация\8da706feb9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60425">
            <a:off x="2149027" y="4498096"/>
            <a:ext cx="1901339" cy="195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6" name="Picture 8" descr="C:\Documents and Settings\Слава\Рабочий стол\презентация\7420e611414f8a5bbf818dc6d9f1d25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23454">
            <a:off x="4435016" y="4512082"/>
            <a:ext cx="2698775" cy="2024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копилку интересных фактов</a:t>
            </a:r>
            <a:endParaRPr lang="ru-RU" sz="2400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28596" y="1000108"/>
            <a:ext cx="7715304" cy="1588"/>
          </a:xfrm>
          <a:prstGeom prst="line">
            <a:avLst/>
          </a:prstGeom>
          <a:ln w="15875">
            <a:solidFill>
              <a:srgbClr val="33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34" y="1357298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Удивительно, что в течение суток размеры человеческого желудка могут значительно увеличиваться.</a:t>
            </a:r>
          </a:p>
          <a:p>
            <a:r>
              <a:rPr lang="ru-RU" dirty="0" smtClean="0"/>
              <a:t>Когда он пуст, его объём равен всего двум столовым ложкам, а после еды желудок может вместить уже около трёх литров!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7158" y="3500438"/>
            <a:ext cx="7715304" cy="1588"/>
          </a:xfrm>
          <a:prstGeom prst="line">
            <a:avLst/>
          </a:prstGeom>
          <a:ln w="15875">
            <a:solidFill>
              <a:srgbClr val="33CC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Documents and Settings\Слава\Рабочий стол\презентация\4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395664" cy="2662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200</TotalTime>
  <Words>876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приятного аппетита!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копилку интересных фактов</vt:lpstr>
      <vt:lpstr>Вопросы и задания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приятного аппетита!</dc:title>
  <dc:creator>Слава</dc:creator>
  <cp:lastModifiedBy>admin</cp:lastModifiedBy>
  <cp:revision>22</cp:revision>
  <dcterms:created xsi:type="dcterms:W3CDTF">2010-01-28T13:24:47Z</dcterms:created>
  <dcterms:modified xsi:type="dcterms:W3CDTF">2020-10-03T18:20:49Z</dcterms:modified>
</cp:coreProperties>
</file>