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84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10.11.2012</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4C71EC6-210F-42DE-9C53-41977AD35B3D}" type="datetimeFigureOut">
              <a:rPr lang="ru-RU" smtClean="0"/>
              <a:t>10.11.2012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10.11.2012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B4C71EC6-210F-42DE-9C53-41977AD35B3D}" type="datetimeFigureOut">
              <a:rPr lang="ru-RU" smtClean="0"/>
              <a:t>10.11.2012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10.11.2012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10.11.2012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10.11.2012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71EC6-210F-42DE-9C53-41977AD35B3D}" type="datetimeFigureOut">
              <a:rPr lang="ru-RU" smtClean="0"/>
              <a:t>10.11.2012</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60648"/>
            <a:ext cx="7772400" cy="3672408"/>
          </a:xfrm>
        </p:spPr>
        <p:txBody>
          <a:bodyPr/>
          <a:lstStyle/>
          <a:p>
            <a:r>
              <a:rPr lang="ru-RU" dirty="0" smtClean="0"/>
              <a:t>Начальные сведения об эндшпиле.</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3429000"/>
            <a:ext cx="5328592" cy="3256362"/>
          </a:xfrm>
          <a:prstGeom prst="rect">
            <a:avLst/>
          </a:prstGeom>
        </p:spPr>
      </p:pic>
    </p:spTree>
    <p:extLst>
      <p:ext uri="{BB962C8B-B14F-4D97-AF65-F5344CB8AC3E}">
        <p14:creationId xmlns:p14="http://schemas.microsoft.com/office/powerpoint/2010/main" val="18658859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Прорыв.</a:t>
            </a:r>
            <a:endParaRPr lang="ru-RU" dirty="0"/>
          </a:p>
        </p:txBody>
      </p:sp>
      <p:sp>
        <p:nvSpPr>
          <p:cNvPr id="3" name="Объект 2"/>
          <p:cNvSpPr>
            <a:spLocks noGrp="1"/>
          </p:cNvSpPr>
          <p:nvPr>
            <p:ph idx="1"/>
          </p:nvPr>
        </p:nvSpPr>
        <p:spPr>
          <a:xfrm>
            <a:off x="539552" y="1772816"/>
            <a:ext cx="8229600" cy="4525963"/>
          </a:xfrm>
        </p:spPr>
        <p:txBody>
          <a:bodyPr>
            <a:normAutofit/>
          </a:bodyPr>
          <a:lstStyle/>
          <a:p>
            <a:pPr marL="0" indent="0">
              <a:buNone/>
            </a:pPr>
            <a:r>
              <a:rPr lang="ru-RU" sz="2000" dirty="0">
                <a:solidFill>
                  <a:schemeClr val="tx1"/>
                </a:solidFill>
              </a:rPr>
              <a:t>Прорыв – это жертва одной или нескольких пешек с целью образования проходной и </a:t>
            </a:r>
            <a:r>
              <a:rPr lang="ru-RU" sz="2000" dirty="0" smtClean="0">
                <a:solidFill>
                  <a:schemeClr val="tx1"/>
                </a:solidFill>
              </a:rPr>
              <a:t>проведения </a:t>
            </a:r>
            <a:r>
              <a:rPr lang="ru-RU" sz="2000" dirty="0">
                <a:solidFill>
                  <a:schemeClr val="tx1"/>
                </a:solidFill>
              </a:rPr>
              <a:t>ее в ферзи.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842">
            <a:off x="4932040" y="2636910"/>
            <a:ext cx="3965029" cy="398039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57224">
            <a:off x="323528" y="2636912"/>
            <a:ext cx="3965029" cy="3980397"/>
          </a:xfrm>
          <a:prstGeom prst="rect">
            <a:avLst/>
          </a:prstGeom>
        </p:spPr>
      </p:pic>
    </p:spTree>
    <p:extLst>
      <p:ext uri="{BB962C8B-B14F-4D97-AF65-F5344CB8AC3E}">
        <p14:creationId xmlns:p14="http://schemas.microsoft.com/office/powerpoint/2010/main" val="21069089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52736"/>
          </a:xfrm>
        </p:spPr>
        <p:txBody>
          <a:bodyPr/>
          <a:lstStyle/>
          <a:p>
            <a:r>
              <a:rPr lang="ru-RU" dirty="0" smtClean="0"/>
              <a:t>Игры на пат.</a:t>
            </a:r>
            <a:endParaRPr lang="ru-RU" dirty="0"/>
          </a:p>
        </p:txBody>
      </p:sp>
      <p:sp>
        <p:nvSpPr>
          <p:cNvPr id="3" name="Объект 2"/>
          <p:cNvSpPr>
            <a:spLocks noGrp="1"/>
          </p:cNvSpPr>
          <p:nvPr>
            <p:ph idx="1"/>
          </p:nvPr>
        </p:nvSpPr>
        <p:spPr>
          <a:xfrm>
            <a:off x="539552" y="1052736"/>
            <a:ext cx="8229600" cy="4525963"/>
          </a:xfrm>
        </p:spPr>
        <p:txBody>
          <a:bodyPr>
            <a:normAutofit fontScale="70000" lnSpcReduction="20000"/>
          </a:bodyPr>
          <a:lstStyle/>
          <a:p>
            <a:pPr marL="0" indent="0">
              <a:buNone/>
            </a:pPr>
            <a:r>
              <a:rPr lang="ru-RU" dirty="0">
                <a:solidFill>
                  <a:schemeClr val="tx1"/>
                </a:solidFill>
              </a:rPr>
              <a:t>Почти каждый шахматист может припомнить хотя бы один каверзный случай из своей практики, когда ему при огромном материальном перевесе доводилось загнать одинокого короля соперника в патовое положение. Подобное происходит сплошь и рядом в турнирах по "быстрым" шахматам. Как не вспомнить при этом шахматного острослова гроссмейстера Савелия Тартаковера (1887-1956), назвавшего пат трагикомедией шахмат. </a:t>
            </a:r>
          </a:p>
          <a:p>
            <a:pPr marL="0" indent="0">
              <a:buNone/>
            </a:pPr>
            <a:r>
              <a:rPr lang="ru-RU" dirty="0">
                <a:solidFill>
                  <a:schemeClr val="tx1"/>
                </a:solidFill>
              </a:rPr>
              <a:t>В одних случаях пат возникает в результате грубой ошибки сильнейшей стороны, в других - как закономерное явление, венчающее тот или иной теоретический эндшпиль. Например, окончание "король с пешкой против короля" весьма часто завершается патовым финалом. Пат может стать даже темой комбинации. Вот о разнообразных патовых случаях мы и поговорим теперь. </a:t>
            </a:r>
          </a:p>
          <a:p>
            <a:pPr marL="0" indent="0">
              <a:buNone/>
            </a:pPr>
            <a:r>
              <a:rPr lang="ru-RU" dirty="0">
                <a:solidFill>
                  <a:schemeClr val="tx1"/>
                </a:solidFill>
              </a:rPr>
              <a:t>Прежде всего отметим такую характерную особенность пата: это средство защиты. К нему прибегает обороняющаяся сторона как к последнему спасению. Но как считает гроссмейстер Юрий Авербах, "Пат - вовсе не соломинка, за которую хватается утопающий. Это вполне реальный фактор, о котором не следует забывать". </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4963902"/>
            <a:ext cx="2111896" cy="158920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002374"/>
            <a:ext cx="2335808" cy="175185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936" y="5035295"/>
            <a:ext cx="1872208" cy="1704065"/>
          </a:xfrm>
          <a:prstGeom prst="rect">
            <a:avLst/>
          </a:prstGeom>
        </p:spPr>
      </p:pic>
    </p:spTree>
    <p:extLst>
      <p:ext uri="{BB962C8B-B14F-4D97-AF65-F5344CB8AC3E}">
        <p14:creationId xmlns:p14="http://schemas.microsoft.com/office/powerpoint/2010/main" val="30501434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Ладейный эндшпиль.</a:t>
            </a:r>
            <a:endParaRPr lang="ru-RU" dirty="0"/>
          </a:p>
        </p:txBody>
      </p:sp>
      <p:sp>
        <p:nvSpPr>
          <p:cNvPr id="3" name="Объект 2"/>
          <p:cNvSpPr>
            <a:spLocks noGrp="1"/>
          </p:cNvSpPr>
          <p:nvPr>
            <p:ph idx="1"/>
          </p:nvPr>
        </p:nvSpPr>
        <p:spPr>
          <a:xfrm>
            <a:off x="457200" y="1600201"/>
            <a:ext cx="8229600" cy="3917032"/>
          </a:xfrm>
        </p:spPr>
        <p:txBody>
          <a:bodyPr>
            <a:normAutofit fontScale="62500" lnSpcReduction="20000"/>
          </a:bodyPr>
          <a:lstStyle/>
          <a:p>
            <a:pPr marL="0" indent="0">
              <a:buNone/>
            </a:pPr>
            <a:r>
              <a:rPr lang="ru-RU" dirty="0">
                <a:solidFill>
                  <a:schemeClr val="tx1"/>
                </a:solidFill>
              </a:rPr>
              <a:t>Ладейные окончания — позиции, где помимо королей присутствуют только ладьи и пешки. Теория изучает в основном 2 типа ладейных окончаний:</a:t>
            </a:r>
          </a:p>
          <a:p>
            <a:r>
              <a:rPr lang="ru-RU" dirty="0">
                <a:solidFill>
                  <a:schemeClr val="tx1"/>
                </a:solidFill>
              </a:rPr>
              <a:t> ладья только у одной стороны (ладья против пешек);</a:t>
            </a:r>
          </a:p>
          <a:p>
            <a:r>
              <a:rPr lang="ru-RU" dirty="0">
                <a:solidFill>
                  <a:schemeClr val="tx1"/>
                </a:solidFill>
              </a:rPr>
              <a:t> у каждой стороны по ладье.</a:t>
            </a:r>
          </a:p>
          <a:p>
            <a:pPr marL="0" indent="0">
              <a:buNone/>
            </a:pPr>
            <a:r>
              <a:rPr lang="ru-RU" dirty="0">
                <a:solidFill>
                  <a:schemeClr val="tx1"/>
                </a:solidFill>
              </a:rPr>
              <a:t> </a:t>
            </a:r>
          </a:p>
          <a:p>
            <a:pPr marL="0" indent="0">
              <a:buNone/>
            </a:pPr>
            <a:r>
              <a:rPr lang="ru-RU" dirty="0">
                <a:solidFill>
                  <a:schemeClr val="tx1"/>
                </a:solidFill>
              </a:rPr>
              <a:t>В окончаниях 1-го типа 5 (иногда 4 или даже 3) пешек — вполне достаточная компенсация за ладью; при этом многое зависит от конкретной ситуации — активности ладьи, степени опасности проходных пешек и так далее. В окончаниях 2-го типа, которые чаще других встречаются на практике, главные факторы при оценке позиции — наличие или возможность образования проходных пешек, степень их продвинутости, слабости в пешечном расположении, активность фигур, особенно ладьи.</a:t>
            </a:r>
          </a:p>
          <a:p>
            <a:pPr marL="0" indent="0">
              <a:buNone/>
            </a:pPr>
            <a:r>
              <a:rPr lang="ru-RU" dirty="0">
                <a:solidFill>
                  <a:schemeClr val="tx1"/>
                </a:solidFill>
              </a:rPr>
              <a:t> </a:t>
            </a:r>
            <a:r>
              <a:rPr lang="ru-RU" dirty="0" smtClean="0">
                <a:solidFill>
                  <a:schemeClr val="tx1"/>
                </a:solidFill>
              </a:rPr>
              <a:t>Лишняя </a:t>
            </a:r>
            <a:r>
              <a:rPr lang="ru-RU" dirty="0">
                <a:solidFill>
                  <a:schemeClr val="tx1"/>
                </a:solidFill>
              </a:rPr>
              <a:t>пешка в ладейном окончании 2-го типа, как правило, может быть реализована (при прочих равных условиях) только при активных фигурах. В этом случае удаётся продвижение пешки в ферзи или вторжение короля в неприятельский лагерь.</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869160"/>
            <a:ext cx="5105400" cy="1857375"/>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4838937"/>
            <a:ext cx="2629805" cy="1811278"/>
          </a:xfrm>
          <a:prstGeom prst="rect">
            <a:avLst/>
          </a:prstGeom>
        </p:spPr>
      </p:pic>
    </p:spTree>
    <p:extLst>
      <p:ext uri="{BB962C8B-B14F-4D97-AF65-F5344CB8AC3E}">
        <p14:creationId xmlns:p14="http://schemas.microsoft.com/office/powerpoint/2010/main" val="32487662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Ладья и пешка против пешки.</a:t>
            </a:r>
            <a:endParaRPr lang="ru-RU" dirty="0"/>
          </a:p>
        </p:txBody>
      </p:sp>
      <p:sp>
        <p:nvSpPr>
          <p:cNvPr id="3" name="Объект 2"/>
          <p:cNvSpPr>
            <a:spLocks noGrp="1"/>
          </p:cNvSpPr>
          <p:nvPr>
            <p:ph idx="1"/>
          </p:nvPr>
        </p:nvSpPr>
        <p:spPr>
          <a:xfrm>
            <a:off x="457200" y="1600201"/>
            <a:ext cx="8229600" cy="4061048"/>
          </a:xfrm>
        </p:spPr>
        <p:txBody>
          <a:bodyPr>
            <a:normAutofit/>
          </a:bodyPr>
          <a:lstStyle/>
          <a:p>
            <a:pPr marL="0" indent="0">
              <a:buNone/>
            </a:pPr>
            <a:r>
              <a:rPr lang="ru-RU" sz="2000" dirty="0" smtClean="0">
                <a:solidFill>
                  <a:schemeClr val="tx1"/>
                </a:solidFill>
              </a:rPr>
              <a:t>Эндшпиль </a:t>
            </a:r>
            <a:r>
              <a:rPr lang="ru-RU" sz="2000" dirty="0">
                <a:solidFill>
                  <a:schemeClr val="tx1"/>
                </a:solidFill>
              </a:rPr>
              <a:t>не представляет собой серьезный интерес для опытного игрока, но у начинающего может с непривычки вызвать определенные затруднения. Если не знать, к чему стремиться, то можно во время партии за доской и не найти</a:t>
            </a:r>
            <a:r>
              <a:rPr lang="ru-RU" sz="2000" dirty="0" smtClean="0">
                <a:solidFill>
                  <a:schemeClr val="tx1"/>
                </a:solidFill>
              </a:rPr>
              <a:t>.</a:t>
            </a:r>
            <a:endParaRPr lang="ru-RU" sz="2000" dirty="0">
              <a:solidFill>
                <a:schemeClr val="tx1"/>
              </a:solidFill>
            </a:endParaRPr>
          </a:p>
          <a:p>
            <a:pPr marL="0" indent="0">
              <a:buNone/>
            </a:pPr>
            <a:r>
              <a:rPr lang="ru-RU" sz="2000" dirty="0">
                <a:solidFill>
                  <a:schemeClr val="tx1"/>
                </a:solidFill>
              </a:rPr>
              <a:t>В начале допущения, которые примем для простоты изложения.</a:t>
            </a:r>
          </a:p>
          <a:p>
            <a:pPr marL="0" indent="0">
              <a:buNone/>
            </a:pPr>
            <a:r>
              <a:rPr lang="ru-RU" sz="2000" dirty="0">
                <a:solidFill>
                  <a:schemeClr val="tx1"/>
                </a:solidFill>
              </a:rPr>
              <a:t> •Сильнейшая сторона всегда белые.</a:t>
            </a:r>
          </a:p>
          <a:p>
            <a:pPr marL="0" indent="0">
              <a:buNone/>
            </a:pPr>
            <a:r>
              <a:rPr lang="ru-RU" sz="2000" dirty="0">
                <a:solidFill>
                  <a:schemeClr val="tx1"/>
                </a:solidFill>
              </a:rPr>
              <a:t> •Пешек ровно по одной у каждой из сторон.</a:t>
            </a:r>
          </a:p>
          <a:p>
            <a:pPr marL="0" indent="0">
              <a:buNone/>
            </a:pPr>
            <a:r>
              <a:rPr lang="ru-RU" sz="2000" dirty="0">
                <a:solidFill>
                  <a:schemeClr val="tx1"/>
                </a:solidFill>
              </a:rPr>
              <a:t> •Пешки в исходной позиции уже блокируют друг друга (т.е., находясь на одной вертикали, не могут сделать ни одного хода).</a:t>
            </a:r>
          </a:p>
          <a:p>
            <a:pPr marL="0" indent="0">
              <a:buNone/>
            </a:pPr>
            <a:r>
              <a:rPr lang="ru-RU" sz="2000" dirty="0">
                <a:solidFill>
                  <a:schemeClr val="tx1"/>
                </a:solidFill>
              </a:rPr>
              <a:t> •В исходной позиции взятий нет.</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5085184"/>
            <a:ext cx="2886596" cy="1626766"/>
          </a:xfrm>
          <a:prstGeom prst="rect">
            <a:avLst/>
          </a:prstGeom>
        </p:spPr>
      </p:pic>
    </p:spTree>
    <p:extLst>
      <p:ext uri="{BB962C8B-B14F-4D97-AF65-F5344CB8AC3E}">
        <p14:creationId xmlns:p14="http://schemas.microsoft.com/office/powerpoint/2010/main" val="63738343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Позиция Филидора, принцип Тарраша.</a:t>
            </a:r>
            <a:endParaRPr lang="ru-RU" dirty="0"/>
          </a:p>
        </p:txBody>
      </p:sp>
      <p:sp>
        <p:nvSpPr>
          <p:cNvPr id="3" name="Объект 2"/>
          <p:cNvSpPr>
            <a:spLocks noGrp="1"/>
          </p:cNvSpPr>
          <p:nvPr>
            <p:ph idx="1"/>
          </p:nvPr>
        </p:nvSpPr>
        <p:spPr/>
        <p:txBody>
          <a:bodyPr>
            <a:noAutofit/>
          </a:bodyPr>
          <a:lstStyle/>
          <a:p>
            <a:pPr marL="0" indent="0">
              <a:buNone/>
            </a:pPr>
            <a:r>
              <a:rPr lang="ru-RU" sz="1800" dirty="0">
                <a:solidFill>
                  <a:schemeClr val="tx1"/>
                </a:solidFill>
              </a:rPr>
              <a:t>Путь к ничьей был указан еще в XVIII веке </a:t>
            </a:r>
            <a:r>
              <a:rPr lang="ru-RU" sz="1800" dirty="0">
                <a:solidFill>
                  <a:srgbClr val="FF0000"/>
                </a:solidFill>
              </a:rPr>
              <a:t>Филидором</a:t>
            </a:r>
            <a:r>
              <a:rPr lang="ru-RU" sz="1800" dirty="0">
                <a:solidFill>
                  <a:schemeClr val="tx1"/>
                </a:solidFill>
              </a:rPr>
              <a:t>: ладья защищающейся стороны должна встать на шестую (3-ю) горизонталь и дежурить на ней, не позволяя королю противника вступить на эту горизонталь. Как только пешка сильнейшей стороны пойдет на шестую линию, ладья немедленно уходит в тыл и начинает давать шахи по вертикали. </a:t>
            </a:r>
            <a:endParaRPr lang="ru-RU" dirty="0">
              <a:solidFill>
                <a:schemeClr val="tx1"/>
              </a:solidFill>
            </a:endParaRPr>
          </a:p>
          <a:p>
            <a:pPr marL="0" indent="0">
              <a:buNone/>
            </a:pPr>
            <a:r>
              <a:rPr lang="ru-RU" sz="2000" dirty="0" smtClean="0">
                <a:solidFill>
                  <a:srgbClr val="FF0000"/>
                </a:solidFill>
              </a:rPr>
              <a:t>Правило </a:t>
            </a:r>
            <a:r>
              <a:rPr lang="ru-RU" sz="2000" dirty="0" err="1">
                <a:solidFill>
                  <a:srgbClr val="FF0000"/>
                </a:solidFill>
              </a:rPr>
              <a:t>Тарраша</a:t>
            </a:r>
            <a:r>
              <a:rPr lang="ru-RU" sz="2000" dirty="0">
                <a:solidFill>
                  <a:srgbClr val="FF0000"/>
                </a:solidFill>
              </a:rPr>
              <a:t> </a:t>
            </a:r>
            <a:r>
              <a:rPr lang="ru-RU" sz="2000" dirty="0">
                <a:solidFill>
                  <a:schemeClr val="tx1"/>
                </a:solidFill>
              </a:rPr>
              <a:t>- общий принцип построения игры в эндшпиле, утверждающий, что ладью необходимо ставить позади проходной пешки, независимо от того, своя она или противника.</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7957">
            <a:off x="5796136" y="4437112"/>
            <a:ext cx="2843808" cy="213285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84969">
            <a:off x="846968" y="4548113"/>
            <a:ext cx="3175000" cy="1910854"/>
          </a:xfrm>
          <a:prstGeom prst="rect">
            <a:avLst/>
          </a:prstGeom>
        </p:spPr>
      </p:pic>
    </p:spTree>
    <p:extLst>
      <p:ext uri="{BB962C8B-B14F-4D97-AF65-F5344CB8AC3E}">
        <p14:creationId xmlns:p14="http://schemas.microsoft.com/office/powerpoint/2010/main" val="28263171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340768"/>
          </a:xfrm>
        </p:spPr>
        <p:txBody>
          <a:bodyPr/>
          <a:lstStyle/>
          <a:p>
            <a:r>
              <a:rPr lang="ru-RU" dirty="0" smtClean="0"/>
              <a:t>Построение </a:t>
            </a:r>
            <a:r>
              <a:rPr lang="ru-RU" dirty="0" smtClean="0"/>
              <a:t>моста</a:t>
            </a:r>
            <a:endParaRPr lang="ru-RU" dirty="0"/>
          </a:p>
        </p:txBody>
      </p:sp>
      <p:sp>
        <p:nvSpPr>
          <p:cNvPr id="3" name="Объект 2"/>
          <p:cNvSpPr>
            <a:spLocks noGrp="1"/>
          </p:cNvSpPr>
          <p:nvPr>
            <p:ph idx="1"/>
          </p:nvPr>
        </p:nvSpPr>
        <p:spPr>
          <a:xfrm>
            <a:off x="395536" y="2708920"/>
            <a:ext cx="8229600" cy="4032447"/>
          </a:xfrm>
        </p:spPr>
        <p:txBody>
          <a:bodyPr>
            <a:normAutofit fontScale="85000" lnSpcReduction="10000"/>
          </a:bodyPr>
          <a:lstStyle/>
          <a:p>
            <a:pPr marL="0" indent="0">
              <a:buNone/>
            </a:pPr>
            <a:endParaRPr lang="ru-RU" dirty="0" smtClean="0"/>
          </a:p>
          <a:p>
            <a:pPr marL="0" indent="0">
              <a:buNone/>
            </a:pPr>
            <a:endParaRPr lang="ru-RU" dirty="0" smtClean="0">
              <a:solidFill>
                <a:schemeClr val="tx1"/>
              </a:solidFill>
            </a:endParaRPr>
          </a:p>
          <a:p>
            <a:pPr marL="0" indent="0">
              <a:buNone/>
            </a:pPr>
            <a:endParaRPr lang="ru-RU" dirty="0">
              <a:solidFill>
                <a:schemeClr val="tx1"/>
              </a:solidFill>
            </a:endParaRPr>
          </a:p>
          <a:p>
            <a:pPr marL="0" indent="0">
              <a:buNone/>
            </a:pPr>
            <a:endParaRPr lang="ru-RU" dirty="0" smtClean="0">
              <a:solidFill>
                <a:schemeClr val="tx1"/>
              </a:solidFill>
            </a:endParaRPr>
          </a:p>
          <a:p>
            <a:pPr marL="0" indent="0">
              <a:buNone/>
            </a:pPr>
            <a:endParaRPr lang="ru-RU" dirty="0">
              <a:solidFill>
                <a:schemeClr val="tx1"/>
              </a:solidFill>
            </a:endParaRPr>
          </a:p>
          <a:p>
            <a:pPr marL="0" indent="0">
              <a:buNone/>
            </a:pPr>
            <a:r>
              <a:rPr lang="ru-RU" dirty="0" smtClean="0">
                <a:solidFill>
                  <a:schemeClr val="tx1"/>
                </a:solidFill>
              </a:rPr>
              <a:t>Белый король препятствует своей пешке стать ферзём, а чёрный король и ладья ограничивают его и слева и справа. На помощь приходит белая ладья, делающая хитрый ход под срез шахматной доски.  1.Лf4! Чёрные выжидают 1…Лh1. Теперь 2.Лe4+ и чёрные уходят королём на d7. Белый король вырывается на свободу, но его начинает шаховать чёрная ладья. 3.Kpf7 Лf1+ 4.Kpg6 Лg1+ 5.Kpf6 Лf1+6.Kpg5 Лg1+ 7.Лg4! Вот оно! Мост построен!</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627110"/>
            <a:ext cx="5616624" cy="2606769"/>
          </a:xfrm>
          <a:prstGeom prst="rect">
            <a:avLst/>
          </a:prstGeom>
        </p:spPr>
      </p:pic>
    </p:spTree>
    <p:extLst>
      <p:ext uri="{BB962C8B-B14F-4D97-AF65-F5344CB8AC3E}">
        <p14:creationId xmlns:p14="http://schemas.microsoft.com/office/powerpoint/2010/main" val="28573922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Активность фигур.</a:t>
            </a:r>
            <a:endParaRPr lang="ru-RU" dirty="0"/>
          </a:p>
        </p:txBody>
      </p:sp>
      <p:sp>
        <p:nvSpPr>
          <p:cNvPr id="3" name="Объект 2"/>
          <p:cNvSpPr>
            <a:spLocks noGrp="1"/>
          </p:cNvSpPr>
          <p:nvPr>
            <p:ph idx="1"/>
          </p:nvPr>
        </p:nvSpPr>
        <p:spPr>
          <a:xfrm>
            <a:off x="457200" y="1600201"/>
            <a:ext cx="8229600" cy="3196952"/>
          </a:xfrm>
        </p:spPr>
        <p:txBody>
          <a:bodyPr>
            <a:normAutofit fontScale="70000" lnSpcReduction="20000"/>
          </a:bodyPr>
          <a:lstStyle/>
          <a:p>
            <a:pPr marL="0" indent="0">
              <a:buNone/>
            </a:pPr>
            <a:r>
              <a:rPr lang="ru-RU" dirty="0">
                <a:solidFill>
                  <a:schemeClr val="tx1"/>
                </a:solidFill>
              </a:rPr>
              <a:t>Очередной принцип оценки позиции фигур связан с коэффициентом полезного действия фигур. Активное расположение фигур имеет очень большое значение.</a:t>
            </a:r>
          </a:p>
          <a:p>
            <a:pPr marL="0" indent="0">
              <a:buNone/>
            </a:pPr>
            <a:r>
              <a:rPr lang="ru-RU" dirty="0">
                <a:solidFill>
                  <a:schemeClr val="tx1"/>
                </a:solidFill>
              </a:rPr>
              <a:t> Что понимать под активностью фигур? Если фигура способна энергично вмешаться в события, происходящие на доске, то такая фигура называется активной. Ради активности жертвуют пешками в дебюте миттельшпиле, переходят без пешки в эндшпиль; характерный признак атаки – совокупность активных фигур лучше всего видна в простых позициях. При оценке позиции надо очень внимательно следить за коэффициентом полезного действия всех боевых единиц</a:t>
            </a:r>
          </a:p>
          <a:p>
            <a:pPr marL="0" indent="0">
              <a:buNone/>
            </a:pPr>
            <a:r>
              <a:rPr lang="ru-RU" dirty="0">
                <a:solidFill>
                  <a:schemeClr val="tx1"/>
                </a:solidFill>
              </a:rPr>
              <a:t> Активность фигур часто подсказывает направление поиска при выборе конкретного хода.</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293096"/>
            <a:ext cx="8064896" cy="2234952"/>
          </a:xfrm>
          <a:prstGeom prst="rect">
            <a:avLst/>
          </a:prstGeom>
        </p:spPr>
      </p:pic>
    </p:spTree>
    <p:extLst>
      <p:ext uri="{BB962C8B-B14F-4D97-AF65-F5344CB8AC3E}">
        <p14:creationId xmlns:p14="http://schemas.microsoft.com/office/powerpoint/2010/main" val="328130197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Пешечный эндшпиль.</a:t>
            </a:r>
            <a:endParaRPr lang="ru-RU" dirty="0"/>
          </a:p>
        </p:txBody>
      </p:sp>
      <p:sp>
        <p:nvSpPr>
          <p:cNvPr id="3" name="Объект 2"/>
          <p:cNvSpPr>
            <a:spLocks noGrp="1"/>
          </p:cNvSpPr>
          <p:nvPr>
            <p:ph idx="1"/>
          </p:nvPr>
        </p:nvSpPr>
        <p:spPr>
          <a:xfrm>
            <a:off x="457200" y="1600201"/>
            <a:ext cx="8229600" cy="3268960"/>
          </a:xfrm>
        </p:spPr>
        <p:txBody>
          <a:bodyPr>
            <a:normAutofit fontScale="92500" lnSpcReduction="20000"/>
          </a:bodyPr>
          <a:lstStyle/>
          <a:p>
            <a:pPr marL="0" indent="0">
              <a:buNone/>
            </a:pPr>
            <a:r>
              <a:rPr lang="ru-RU" sz="1900" dirty="0">
                <a:solidFill>
                  <a:schemeClr val="tx1"/>
                </a:solidFill>
              </a:rPr>
              <a:t>Пешечные окончания очень конкретны. Любое изменение позиции может поменять исход игры. Поэтому здесь мало пользоваться общими соображениями. Важно тщательно просчитывать варианты.</a:t>
            </a:r>
          </a:p>
          <a:p>
            <a:pPr marL="0" indent="0">
              <a:buNone/>
            </a:pPr>
            <a:r>
              <a:rPr lang="ru-RU" sz="1900" dirty="0">
                <a:solidFill>
                  <a:schemeClr val="tx1"/>
                </a:solidFill>
              </a:rPr>
              <a:t> </a:t>
            </a:r>
          </a:p>
          <a:p>
            <a:pPr marL="0" indent="0">
              <a:buNone/>
            </a:pPr>
            <a:r>
              <a:rPr lang="ru-RU" sz="1900" dirty="0">
                <a:solidFill>
                  <a:schemeClr val="tx1"/>
                </a:solidFill>
              </a:rPr>
              <a:t>Чаще всего пешечные окончания имеют темповый характер, где все решает скорость: успеет ли пешка пройти в ферзи, успеет ли король задержать пешку соперника. В других, более редких, вариантах ведется маневренная борьба, и большое значение приобретает цугцванг.</a:t>
            </a:r>
          </a:p>
          <a:p>
            <a:pPr marL="0" indent="0">
              <a:buNone/>
            </a:pPr>
            <a:r>
              <a:rPr lang="ru-RU" sz="1900" dirty="0">
                <a:solidFill>
                  <a:schemeClr val="tx1"/>
                </a:solidFill>
              </a:rPr>
              <a:t> </a:t>
            </a:r>
          </a:p>
          <a:p>
            <a:pPr marL="0" indent="0">
              <a:buNone/>
            </a:pPr>
            <a:r>
              <a:rPr lang="ru-RU" sz="1900" dirty="0">
                <a:solidFill>
                  <a:schemeClr val="tx1"/>
                </a:solidFill>
              </a:rPr>
              <a:t>Изучение пешечных окончаний сводится, главным образом к освоению типичных приемов, которые существенно облегчают поиск решения в конкретной ситуации.</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4581128"/>
            <a:ext cx="3258108" cy="217207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087" y="4813145"/>
            <a:ext cx="4032448" cy="1724402"/>
          </a:xfrm>
          <a:prstGeom prst="rect">
            <a:avLst/>
          </a:prstGeom>
        </p:spPr>
      </p:pic>
    </p:spTree>
    <p:extLst>
      <p:ext uri="{BB962C8B-B14F-4D97-AF65-F5344CB8AC3E}">
        <p14:creationId xmlns:p14="http://schemas.microsoft.com/office/powerpoint/2010/main" val="152490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Король и пешка против короля.</a:t>
            </a:r>
            <a:endParaRPr lang="ru-RU" dirty="0"/>
          </a:p>
        </p:txBody>
      </p:sp>
      <p:sp>
        <p:nvSpPr>
          <p:cNvPr id="3" name="Объект 2"/>
          <p:cNvSpPr>
            <a:spLocks noGrp="1"/>
          </p:cNvSpPr>
          <p:nvPr>
            <p:ph idx="1"/>
          </p:nvPr>
        </p:nvSpPr>
        <p:spPr>
          <a:xfrm>
            <a:off x="467544" y="1700808"/>
            <a:ext cx="8229600" cy="3556992"/>
          </a:xfrm>
        </p:spPr>
        <p:txBody>
          <a:bodyPr>
            <a:normAutofit fontScale="62500" lnSpcReduction="20000"/>
          </a:bodyPr>
          <a:lstStyle/>
          <a:p>
            <a:pPr marL="0" indent="0">
              <a:buNone/>
            </a:pPr>
            <a:r>
              <a:rPr lang="ru-RU" dirty="0">
                <a:solidFill>
                  <a:schemeClr val="tx1"/>
                </a:solidFill>
              </a:rPr>
              <a:t>Король в эндшпиле — фигура активная. Не опасаясь, как правило, угрозы мата, он может покинуть укрытие и принять участие в борьбе наравне с другими фигурами; он способен атаковать фигуры и пешки соперника и первым вторгаться в неприятельский лагерь.</a:t>
            </a:r>
          </a:p>
          <a:p>
            <a:pPr marL="0" indent="0">
              <a:buNone/>
            </a:pPr>
            <a:r>
              <a:rPr lang="ru-RU" dirty="0">
                <a:solidFill>
                  <a:schemeClr val="tx1"/>
                </a:solidFill>
              </a:rPr>
              <a:t> </a:t>
            </a:r>
            <a:r>
              <a:rPr lang="ru-RU" dirty="0" smtClean="0">
                <a:solidFill>
                  <a:schemeClr val="tx1"/>
                </a:solidFill>
              </a:rPr>
              <a:t>При </a:t>
            </a:r>
            <a:r>
              <a:rPr lang="ru-RU" dirty="0">
                <a:solidFill>
                  <a:schemeClr val="tx1"/>
                </a:solidFill>
              </a:rPr>
              <a:t>малом числе фигур на доске в эндшпиле возрастает ценность каждой из них. В середине игры создание решающего перевеса сил на каком-либо участке доски часто является достаточным для выигрыша; правильно разыграть эндшпиль — значит обеспечить максимальную активность и чёткое взаимодействие фигур.</a:t>
            </a:r>
          </a:p>
          <a:p>
            <a:pPr marL="0" indent="0">
              <a:buNone/>
            </a:pPr>
            <a:r>
              <a:rPr lang="ru-RU" dirty="0">
                <a:solidFill>
                  <a:schemeClr val="tx1"/>
                </a:solidFill>
              </a:rPr>
              <a:t> </a:t>
            </a:r>
            <a:r>
              <a:rPr lang="ru-RU" dirty="0" smtClean="0">
                <a:solidFill>
                  <a:schemeClr val="tx1"/>
                </a:solidFill>
              </a:rPr>
              <a:t>Стратегическая </a:t>
            </a:r>
            <a:r>
              <a:rPr lang="ru-RU" dirty="0">
                <a:solidFill>
                  <a:schemeClr val="tx1"/>
                </a:solidFill>
              </a:rPr>
              <a:t>цель эндшпиля — проведение одной из пешек в ферзи — определяет возрастающую роль пешек.</a:t>
            </a:r>
          </a:p>
          <a:p>
            <a:pPr marL="0" indent="0">
              <a:buNone/>
            </a:pPr>
            <a:r>
              <a:rPr lang="ru-RU" dirty="0">
                <a:solidFill>
                  <a:schemeClr val="tx1"/>
                </a:solidFill>
              </a:rPr>
              <a:t> </a:t>
            </a:r>
            <a:r>
              <a:rPr lang="ru-RU" dirty="0" smtClean="0">
                <a:solidFill>
                  <a:schemeClr val="tx1"/>
                </a:solidFill>
              </a:rPr>
              <a:t>Если </a:t>
            </a:r>
            <a:r>
              <a:rPr lang="ru-RU" dirty="0">
                <a:solidFill>
                  <a:schemeClr val="tx1"/>
                </a:solidFill>
              </a:rPr>
              <a:t>в середине игры перевес одного из партнёров в 1 пешку обычно решающей роли не играет, то в эндшпиле он во многих случаях достаточен для выигрыша.</a:t>
            </a:r>
          </a:p>
          <a:p>
            <a:pPr marL="0" indent="0">
              <a:buNone/>
            </a:pPr>
            <a:r>
              <a:rPr lang="ru-RU" dirty="0">
                <a:solidFill>
                  <a:schemeClr val="tx1"/>
                </a:solidFill>
              </a:rPr>
              <a:t> </a:t>
            </a:r>
            <a:r>
              <a:rPr lang="ru-RU" dirty="0" smtClean="0">
                <a:solidFill>
                  <a:schemeClr val="tx1"/>
                </a:solidFill>
              </a:rPr>
              <a:t>В </a:t>
            </a:r>
            <a:r>
              <a:rPr lang="ru-RU" dirty="0">
                <a:solidFill>
                  <a:schemeClr val="tx1"/>
                </a:solidFill>
              </a:rPr>
              <a:t>середине игры план часто определяется не только особенностями позиции, но и стилем игры соперников, психологическим расчётом и т. п. В окончании приходится избирать путь, характерный для того или иного типа эндшпиля, поскольку только он ведёт к достижению цели.</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869160"/>
            <a:ext cx="1368152" cy="18002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4823229"/>
            <a:ext cx="2359133" cy="184613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1833" y="4918543"/>
            <a:ext cx="2356768" cy="1781043"/>
          </a:xfrm>
          <a:prstGeom prst="rect">
            <a:avLst/>
          </a:prstGeom>
        </p:spPr>
      </p:pic>
    </p:spTree>
    <p:extLst>
      <p:ext uri="{BB962C8B-B14F-4D97-AF65-F5344CB8AC3E}">
        <p14:creationId xmlns:p14="http://schemas.microsoft.com/office/powerpoint/2010/main" val="43728006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Ключевые поля.</a:t>
            </a:r>
            <a:endParaRPr lang="ru-RU" dirty="0"/>
          </a:p>
        </p:txBody>
      </p:sp>
      <p:sp>
        <p:nvSpPr>
          <p:cNvPr id="3" name="Объект 2"/>
          <p:cNvSpPr>
            <a:spLocks noGrp="1"/>
          </p:cNvSpPr>
          <p:nvPr>
            <p:ph idx="1"/>
          </p:nvPr>
        </p:nvSpPr>
        <p:spPr>
          <a:xfrm>
            <a:off x="457200" y="1600200"/>
            <a:ext cx="8229600" cy="5069160"/>
          </a:xfrm>
        </p:spPr>
        <p:txBody>
          <a:bodyPr>
            <a:normAutofit fontScale="85000" lnSpcReduction="10000"/>
          </a:bodyPr>
          <a:lstStyle/>
          <a:p>
            <a:pPr marL="0" indent="0">
              <a:buNone/>
            </a:pPr>
            <a:r>
              <a:rPr lang="ru-RU" dirty="0">
                <a:solidFill>
                  <a:srgbClr val="FF0000"/>
                </a:solidFill>
              </a:rPr>
              <a:t>Ключевые поля </a:t>
            </a:r>
            <a:r>
              <a:rPr lang="ru-RU" dirty="0">
                <a:solidFill>
                  <a:schemeClr val="tx1"/>
                </a:solidFill>
              </a:rPr>
              <a:t>– поля, занятие которых королем обеспечивает выигрыш вне зависимости от очереди хода. </a:t>
            </a:r>
            <a:endParaRPr lang="en-US" dirty="0" smtClean="0">
              <a:solidFill>
                <a:schemeClr val="tx1"/>
              </a:solidFill>
            </a:endParaRPr>
          </a:p>
          <a:p>
            <a:pPr marL="0" indent="0">
              <a:buNone/>
            </a:pPr>
            <a:endParaRPr lang="ru-RU" dirty="0"/>
          </a:p>
          <a:p>
            <a:pPr marL="0" indent="0">
              <a:buNone/>
            </a:pPr>
            <a:r>
              <a:rPr lang="ru-RU" dirty="0"/>
              <a:t> </a:t>
            </a:r>
            <a:endParaRPr lang="en-US" dirty="0" smtClean="0"/>
          </a:p>
          <a:p>
            <a:pPr marL="0" indent="0">
              <a:buNone/>
            </a:pPr>
            <a:endParaRPr lang="en-US" dirty="0"/>
          </a:p>
          <a:p>
            <a:pPr marL="0" indent="0" algn="ctr">
              <a:buNone/>
            </a:pPr>
            <a:endParaRPr lang="en-US" dirty="0" smtClean="0"/>
          </a:p>
          <a:p>
            <a:pPr marL="0" indent="0">
              <a:buNone/>
            </a:pPr>
            <a:endParaRPr lang="en-US" dirty="0">
              <a:solidFill>
                <a:schemeClr val="tx1"/>
              </a:solidFill>
            </a:endParaRPr>
          </a:p>
          <a:p>
            <a:pPr marL="0" indent="0">
              <a:buNone/>
            </a:pPr>
            <a:endParaRPr lang="en-US" dirty="0" smtClean="0">
              <a:solidFill>
                <a:schemeClr val="tx1"/>
              </a:solidFill>
            </a:endParaRPr>
          </a:p>
          <a:p>
            <a:pPr marL="0" indent="0">
              <a:buNone/>
            </a:pPr>
            <a:endParaRPr lang="ru-RU" dirty="0">
              <a:solidFill>
                <a:schemeClr val="tx1"/>
              </a:solidFill>
            </a:endParaRPr>
          </a:p>
          <a:p>
            <a:pPr marL="0" indent="0">
              <a:buNone/>
            </a:pPr>
            <a:r>
              <a:rPr lang="ru-RU" dirty="0">
                <a:solidFill>
                  <a:schemeClr val="tx1"/>
                </a:solidFill>
              </a:rPr>
              <a:t>На рисунке ключевыми являются поля b6, c6, d6 (поле, находящееся через одну клетку вперед от проходной пешки и два поля по бокам от нее). При ходе белых позиция ничейна, т.к. захватить ключевое поле невозможно. В случае хода черных король вынужден отступить, пропуская короля противника на одно из ключевых полей</a:t>
            </a:r>
            <a:r>
              <a:rPr lang="ru-RU" dirty="0"/>
              <a:t>.</a:t>
            </a:r>
          </a:p>
          <a:p>
            <a:pPr marL="0" indent="0">
              <a:buNone/>
            </a:pPr>
            <a:r>
              <a:rPr lang="ru-RU" dirty="0"/>
              <a:t> </a:t>
            </a:r>
          </a:p>
          <a:p>
            <a:pPr marL="0" indent="0">
              <a:buNone/>
            </a:pPr>
            <a:endParaRPr lang="ru-RU" dirty="0"/>
          </a:p>
          <a:p>
            <a:pPr marL="0" indent="0">
              <a:buNone/>
            </a:pPr>
            <a:endParaRPr lang="ru-RU" dirty="0"/>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195511"/>
            <a:ext cx="3456384" cy="2313609"/>
          </a:xfrm>
          <a:prstGeom prst="rect">
            <a:avLst/>
          </a:prstGeom>
        </p:spPr>
      </p:pic>
    </p:spTree>
    <p:extLst>
      <p:ext uri="{BB962C8B-B14F-4D97-AF65-F5344CB8AC3E}">
        <p14:creationId xmlns:p14="http://schemas.microsoft.com/office/powerpoint/2010/main" val="29431790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Правило квадрата.</a:t>
            </a:r>
            <a:endParaRPr lang="ru-RU" dirty="0"/>
          </a:p>
        </p:txBody>
      </p:sp>
      <p:sp>
        <p:nvSpPr>
          <p:cNvPr id="3" name="Объект 2"/>
          <p:cNvSpPr>
            <a:spLocks noGrp="1"/>
          </p:cNvSpPr>
          <p:nvPr>
            <p:ph idx="1"/>
          </p:nvPr>
        </p:nvSpPr>
        <p:spPr>
          <a:xfrm>
            <a:off x="251520" y="1600200"/>
            <a:ext cx="8568952" cy="5069160"/>
          </a:xfrm>
        </p:spPr>
        <p:txBody>
          <a:bodyPr>
            <a:normAutofit/>
          </a:bodyPr>
          <a:lstStyle/>
          <a:p>
            <a:pPr marL="0" indent="0">
              <a:buNone/>
            </a:pPr>
            <a:r>
              <a:rPr lang="ru-RU" sz="1600" dirty="0" err="1">
                <a:solidFill>
                  <a:schemeClr val="tx1"/>
                </a:solidFill>
              </a:rPr>
              <a:t>Пра́вило</a:t>
            </a:r>
            <a:r>
              <a:rPr lang="ru-RU" sz="1600" dirty="0">
                <a:solidFill>
                  <a:schemeClr val="tx1"/>
                </a:solidFill>
              </a:rPr>
              <a:t> </a:t>
            </a:r>
            <a:r>
              <a:rPr lang="ru-RU" sz="1600" dirty="0" err="1">
                <a:solidFill>
                  <a:schemeClr val="tx1"/>
                </a:solidFill>
              </a:rPr>
              <a:t>квадра́та</a:t>
            </a:r>
            <a:r>
              <a:rPr lang="ru-RU" sz="1600" dirty="0">
                <a:solidFill>
                  <a:schemeClr val="tx1"/>
                </a:solidFill>
              </a:rPr>
              <a:t> — шахматное правило, позволяющее определить, сможет ли в окончании «король и пешка против одинокого короля» король слабейшей стороны догнать пешку, не поддерживаемую собственным королём. Воображаемый «квадрат пешки» (шахматисты говорят просто «квадрат») образуется линиями, равными расстоянию от проходной пешки до поля превращения. Правило заключается в следующем</a:t>
            </a:r>
            <a:r>
              <a:rPr lang="ru-RU" sz="1600" dirty="0" smtClean="0">
                <a:solidFill>
                  <a:schemeClr val="tx1"/>
                </a:solidFill>
              </a:rPr>
              <a:t>:</a:t>
            </a:r>
            <a:endParaRPr lang="ru-RU" sz="1600" dirty="0">
              <a:solidFill>
                <a:schemeClr val="tx1"/>
              </a:solidFill>
            </a:endParaRPr>
          </a:p>
          <a:p>
            <a:pPr marL="0" indent="0">
              <a:buNone/>
            </a:pPr>
            <a:r>
              <a:rPr lang="ru-RU" sz="1600" dirty="0" smtClean="0">
                <a:solidFill>
                  <a:schemeClr val="tx1"/>
                </a:solidFill>
              </a:rPr>
              <a:t>«Если </a:t>
            </a:r>
            <a:r>
              <a:rPr lang="ru-RU" sz="1600" dirty="0">
                <a:solidFill>
                  <a:schemeClr val="tx1"/>
                </a:solidFill>
              </a:rPr>
              <a:t>король слабейшей стороны находится в квадрате пешки или при своём ходе в него попадает, он задерживает и уничтожает пешку, если нет — она проходит в ферзи</a:t>
            </a:r>
            <a:r>
              <a:rPr lang="ru-RU" sz="1600" dirty="0" smtClean="0">
                <a:solidFill>
                  <a:schemeClr val="tx1"/>
                </a:solidFill>
              </a:rPr>
              <a:t>.»</a:t>
            </a:r>
            <a:endParaRPr lang="ru-RU" sz="1600" dirty="0">
              <a:solidFill>
                <a:schemeClr val="tx1"/>
              </a:solidFill>
            </a:endParaRPr>
          </a:p>
          <a:p>
            <a:pPr marL="0" indent="0">
              <a:buNone/>
            </a:pP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722" y="3717031"/>
            <a:ext cx="4347549" cy="2866665"/>
          </a:xfrm>
          <a:prstGeom prst="rect">
            <a:avLst/>
          </a:prstGeom>
        </p:spPr>
      </p:pic>
    </p:spTree>
    <p:extLst>
      <p:ext uri="{BB962C8B-B14F-4D97-AF65-F5344CB8AC3E}">
        <p14:creationId xmlns:p14="http://schemas.microsoft.com/office/powerpoint/2010/main" val="897137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Этюд </a:t>
            </a:r>
            <a:r>
              <a:rPr lang="ru-RU" dirty="0" err="1" smtClean="0"/>
              <a:t>Рети</a:t>
            </a:r>
            <a:r>
              <a:rPr lang="ru-RU" dirty="0" smtClean="0"/>
              <a:t>.</a:t>
            </a:r>
            <a:endParaRPr lang="ru-RU" dirty="0"/>
          </a:p>
        </p:txBody>
      </p:sp>
      <p:sp>
        <p:nvSpPr>
          <p:cNvPr id="3" name="Объект 2"/>
          <p:cNvSpPr>
            <a:spLocks noGrp="1"/>
          </p:cNvSpPr>
          <p:nvPr>
            <p:ph idx="1"/>
          </p:nvPr>
        </p:nvSpPr>
        <p:spPr>
          <a:xfrm>
            <a:off x="457200" y="1600200"/>
            <a:ext cx="8229600" cy="4997152"/>
          </a:xfrm>
        </p:spPr>
        <p:txBody>
          <a:bodyPr>
            <a:normAutofit/>
          </a:bodyPr>
          <a:lstStyle/>
          <a:p>
            <a:pPr marL="0" indent="0">
              <a:buNone/>
            </a:pPr>
            <a:r>
              <a:rPr lang="ru-RU" sz="1600" dirty="0">
                <a:solidFill>
                  <a:schemeClr val="tx1"/>
                </a:solidFill>
              </a:rPr>
              <a:t>Это один из самых известных шахматных этюдов. На первый взгляд, задание невыполнимо: догнать чёрную пешку белым королём не представляется возможным (1. Крh7 h4 2. Крh6 h3 и т. д.); чёрный же король может легко задержать белую пешку, если та двинется вперёд.</a:t>
            </a:r>
          </a:p>
          <a:p>
            <a:pPr marL="0" indent="0">
              <a:buNone/>
            </a:pPr>
            <a:r>
              <a:rPr lang="ru-RU" sz="1600" dirty="0">
                <a:solidFill>
                  <a:schemeClr val="tx1"/>
                </a:solidFill>
              </a:rPr>
              <a:t> </a:t>
            </a:r>
            <a:r>
              <a:rPr lang="ru-RU" sz="1600" dirty="0" smtClean="0">
                <a:solidFill>
                  <a:schemeClr val="tx1"/>
                </a:solidFill>
              </a:rPr>
              <a:t>Однако </a:t>
            </a:r>
            <a:r>
              <a:rPr lang="ru-RU" sz="1600" dirty="0">
                <a:solidFill>
                  <a:schemeClr val="tx1"/>
                </a:solidFill>
              </a:rPr>
              <a:t>белый король совершает весьма неожиданный и парадоксальный манёвр: 1. Крg7! h4 2. Крf6 Крb6 (после 2…h3 3. Крe7 h2 4. c7 Крb7 5. Крd7 пешки становятся ферзями одновременно) 3. Крe5! Теперь после 3…Кр:c6 4. Крf4 белый король попадает в квадрат пешки и задерживает её, а если 3…h3, то после 4. Крd6 вновь пешки одновременно проходят в ферзи, в обоих случаях — ничья. Этот этюд произвёл сильное впечатление на современников, а осуществлённый в нём манёвр короля получил название «манёвр </a:t>
            </a:r>
            <a:r>
              <a:rPr lang="ru-RU" sz="1600" dirty="0" err="1">
                <a:solidFill>
                  <a:schemeClr val="tx1"/>
                </a:solidFill>
              </a:rPr>
              <a:t>Рети</a:t>
            </a:r>
            <a:r>
              <a:rPr lang="ru-RU" sz="1600" dirty="0">
                <a:solidFill>
                  <a:schemeClr val="tx1"/>
                </a:solidFill>
              </a:rPr>
              <a:t>» и затем неоднократно применялся </a:t>
            </a:r>
            <a:r>
              <a:rPr lang="ru-RU" sz="1600" dirty="0" smtClean="0">
                <a:solidFill>
                  <a:schemeClr val="tx1"/>
                </a:solidFill>
              </a:rPr>
              <a:t> другими авторами.</a:t>
            </a:r>
            <a:endParaRPr lang="ru-RU" sz="1600" dirty="0">
              <a:solidFill>
                <a:schemeClr val="tx1"/>
              </a:solidFill>
            </a:endParaRP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4653910"/>
            <a:ext cx="6696744" cy="2032341"/>
          </a:xfrm>
          <a:prstGeom prst="rect">
            <a:avLst/>
          </a:prstGeom>
        </p:spPr>
      </p:pic>
    </p:spTree>
    <p:extLst>
      <p:ext uri="{BB962C8B-B14F-4D97-AF65-F5344CB8AC3E}">
        <p14:creationId xmlns:p14="http://schemas.microsoft.com/office/powerpoint/2010/main" val="3748973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Роль оппозиции.</a:t>
            </a:r>
            <a:endParaRPr lang="ru-RU" dirty="0"/>
          </a:p>
        </p:txBody>
      </p:sp>
      <p:sp>
        <p:nvSpPr>
          <p:cNvPr id="3" name="Объект 2"/>
          <p:cNvSpPr>
            <a:spLocks noGrp="1"/>
          </p:cNvSpPr>
          <p:nvPr>
            <p:ph idx="1"/>
          </p:nvPr>
        </p:nvSpPr>
        <p:spPr/>
        <p:txBody>
          <a:bodyPr>
            <a:normAutofit/>
          </a:bodyPr>
          <a:lstStyle/>
          <a:p>
            <a:pPr marL="0" indent="0">
              <a:buNone/>
            </a:pPr>
            <a:r>
              <a:rPr lang="ru-RU" sz="1800" dirty="0">
                <a:solidFill>
                  <a:schemeClr val="tx1"/>
                </a:solidFill>
              </a:rPr>
              <a:t>Оппозиция (от лат. oppositio — противопоставление) в шахматах — противостояние королей. Различают ближнюю оппозицию, когда расстояние между королями составляет одно поле, и дальнюю, когда расстояние между ними равно 3, 5 или 7 полям. Возможны оппозиции по вертикали, горизонтали и диагонали; в последнем случае она называется «косой». Оппозиция — частный случай полей соответствия. Является типичным приёмом борьбы за 3 ключевых поля, расположенные рядом по вертикали или горизонтали. Владение оппозицией позволяет совершить обход королём</a:t>
            </a:r>
            <a:r>
              <a:rPr lang="ru-RU" sz="1800" dirty="0" smtClean="0">
                <a:solidFill>
                  <a:schemeClr val="tx1"/>
                </a:solidFill>
              </a:rPr>
              <a:t>.</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358640"/>
            <a:ext cx="2590800" cy="185928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992" y="4358640"/>
            <a:ext cx="3037247" cy="222987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4358640"/>
            <a:ext cx="1904618" cy="2122402"/>
          </a:xfrm>
          <a:prstGeom prst="rect">
            <a:avLst/>
          </a:prstGeom>
        </p:spPr>
      </p:pic>
    </p:spTree>
    <p:extLst>
      <p:ext uri="{BB962C8B-B14F-4D97-AF65-F5344CB8AC3E}">
        <p14:creationId xmlns:p14="http://schemas.microsoft.com/office/powerpoint/2010/main" val="15324678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Отталкивание плечом.</a:t>
            </a:r>
            <a:endParaRPr lang="ru-RU" dirty="0"/>
          </a:p>
        </p:txBody>
      </p:sp>
      <p:sp>
        <p:nvSpPr>
          <p:cNvPr id="3" name="Объект 2"/>
          <p:cNvSpPr>
            <a:spLocks noGrp="1"/>
          </p:cNvSpPr>
          <p:nvPr>
            <p:ph idx="1"/>
          </p:nvPr>
        </p:nvSpPr>
        <p:spPr>
          <a:xfrm>
            <a:off x="457200" y="1600200"/>
            <a:ext cx="8229600" cy="5069160"/>
          </a:xfrm>
        </p:spPr>
        <p:txBody>
          <a:bodyPr>
            <a:normAutofit/>
          </a:bodyPr>
          <a:lstStyle/>
          <a:p>
            <a:pPr marL="0" indent="0">
              <a:buNone/>
            </a:pPr>
            <a:r>
              <a:rPr lang="ru-RU" sz="2000" dirty="0" smtClean="0">
                <a:solidFill>
                  <a:schemeClr val="tx1"/>
                </a:solidFill>
              </a:rPr>
              <a:t>«Отталкивание </a:t>
            </a:r>
            <a:r>
              <a:rPr lang="ru-RU" sz="2000" dirty="0">
                <a:solidFill>
                  <a:schemeClr val="tx1"/>
                </a:solidFill>
              </a:rPr>
              <a:t>плечом» — условное название приёма, применяемого в эндшпиле, когда король не пускает на какое-то важное поле короля соперника. Примером может служить </a:t>
            </a:r>
            <a:r>
              <a:rPr lang="ru-RU" sz="2000" dirty="0" smtClean="0">
                <a:solidFill>
                  <a:schemeClr val="tx1"/>
                </a:solidFill>
              </a:rPr>
              <a:t>окончание </a:t>
            </a:r>
            <a:r>
              <a:rPr lang="ru-RU" sz="2000" dirty="0">
                <a:solidFill>
                  <a:schemeClr val="tx1"/>
                </a:solidFill>
              </a:rPr>
              <a:t>партии Шлагс — К. </a:t>
            </a:r>
            <a:r>
              <a:rPr lang="ru-RU" sz="2000" dirty="0" smtClean="0">
                <a:solidFill>
                  <a:schemeClr val="tx1"/>
                </a:solidFill>
              </a:rPr>
              <a:t>Ауэс </a:t>
            </a:r>
            <a:r>
              <a:rPr lang="ru-RU" sz="2000" dirty="0">
                <a:solidFill>
                  <a:schemeClr val="tx1"/>
                </a:solidFill>
              </a:rPr>
              <a:t>(Берлин, 1921</a:t>
            </a:r>
            <a:r>
              <a:rPr lang="ru-RU" sz="2000" dirty="0" smtClean="0">
                <a:solidFill>
                  <a:schemeClr val="tx1"/>
                </a:solidFill>
              </a:rPr>
              <a:t>).</a:t>
            </a:r>
          </a:p>
          <a:p>
            <a:pPr marL="0" indent="0">
              <a:buNone/>
            </a:pPr>
            <a:endParaRPr lang="ru-RU" sz="2000" dirty="0" smtClean="0">
              <a:solidFill>
                <a:schemeClr val="tx1"/>
              </a:solidFill>
            </a:endParaRPr>
          </a:p>
          <a:p>
            <a:pPr marL="0" indent="0">
              <a:buNone/>
            </a:pPr>
            <a:endParaRPr lang="ru-RU" sz="2000" dirty="0">
              <a:solidFill>
                <a:schemeClr val="tx1"/>
              </a:solidFill>
            </a:endParaRPr>
          </a:p>
          <a:p>
            <a:pPr marL="0" indent="0">
              <a:buNone/>
            </a:pPr>
            <a:endParaRPr lang="ru-RU" sz="2000" dirty="0" smtClean="0">
              <a:solidFill>
                <a:schemeClr val="tx1"/>
              </a:solidFill>
            </a:endParaRPr>
          </a:p>
          <a:p>
            <a:pPr marL="0" indent="0">
              <a:buNone/>
            </a:pPr>
            <a:endParaRPr lang="ru-RU" sz="2000" dirty="0" smtClean="0">
              <a:solidFill>
                <a:schemeClr val="tx1"/>
              </a:solidFill>
            </a:endParaRPr>
          </a:p>
          <a:p>
            <a:pPr marL="0" indent="0">
              <a:buNone/>
            </a:pPr>
            <a:endParaRPr lang="ru-RU" sz="2000" dirty="0">
              <a:solidFill>
                <a:schemeClr val="tx1"/>
              </a:solidFill>
            </a:endParaRPr>
          </a:p>
          <a:p>
            <a:pPr marL="0" indent="0">
              <a:buNone/>
            </a:pPr>
            <a:r>
              <a:rPr lang="ru-RU" sz="2000" dirty="0" smtClean="0">
                <a:solidFill>
                  <a:schemeClr val="tx1"/>
                </a:solidFill>
              </a:rPr>
              <a:t>После </a:t>
            </a:r>
            <a:r>
              <a:rPr lang="ru-RU" sz="2000" dirty="0">
                <a:solidFill>
                  <a:schemeClr val="tx1"/>
                </a:solidFill>
              </a:rPr>
              <a:t>1.Кре6 Крc3</a:t>
            </a:r>
          </a:p>
          <a:p>
            <a:pPr marL="0" indent="0">
              <a:buNone/>
            </a:pPr>
            <a:r>
              <a:rPr lang="ru-RU" sz="2000" dirty="0">
                <a:solidFill>
                  <a:schemeClr val="tx1"/>
                </a:solidFill>
              </a:rPr>
              <a:t> 2.Крd6? Крd4</a:t>
            </a:r>
          </a:p>
          <a:p>
            <a:pPr marL="0" indent="0">
              <a:buNone/>
            </a:pPr>
            <a:r>
              <a:rPr lang="ru-RU" sz="2000" dirty="0">
                <a:solidFill>
                  <a:schemeClr val="tx1"/>
                </a:solidFill>
              </a:rPr>
              <a:t> 3.Крc7 Кре5</a:t>
            </a:r>
          </a:p>
          <a:p>
            <a:pPr marL="0" indent="0">
              <a:buNone/>
            </a:pPr>
            <a:r>
              <a:rPr lang="ru-RU" sz="2000" dirty="0">
                <a:solidFill>
                  <a:schemeClr val="tx1"/>
                </a:solidFill>
              </a:rPr>
              <a:t> игра завершилась вничью. Сыграв, однако, 2.Крd5! («отталкивая» короля соперника) белые могли выиграть.</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996952"/>
            <a:ext cx="3096344" cy="1561356"/>
          </a:xfrm>
          <a:prstGeom prst="rect">
            <a:avLst/>
          </a:prstGeom>
        </p:spPr>
      </p:pic>
    </p:spTree>
    <p:extLst>
      <p:ext uri="{BB962C8B-B14F-4D97-AF65-F5344CB8AC3E}">
        <p14:creationId xmlns:p14="http://schemas.microsoft.com/office/powerpoint/2010/main" val="24551824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Треугольник.</a:t>
            </a:r>
            <a:endParaRPr lang="ru-RU" dirty="0"/>
          </a:p>
        </p:txBody>
      </p:sp>
      <p:sp>
        <p:nvSpPr>
          <p:cNvPr id="3" name="Объект 2"/>
          <p:cNvSpPr>
            <a:spLocks noGrp="1"/>
          </p:cNvSpPr>
          <p:nvPr>
            <p:ph idx="1"/>
          </p:nvPr>
        </p:nvSpPr>
        <p:spPr>
          <a:xfrm>
            <a:off x="457200" y="1600201"/>
            <a:ext cx="8229600" cy="3556992"/>
          </a:xfrm>
        </p:spPr>
        <p:txBody>
          <a:bodyPr>
            <a:normAutofit lnSpcReduction="10000"/>
          </a:bodyPr>
          <a:lstStyle/>
          <a:p>
            <a:pPr marL="0" indent="0">
              <a:buNone/>
            </a:pPr>
            <a:r>
              <a:rPr lang="ru-RU" sz="2000" dirty="0">
                <a:solidFill>
                  <a:schemeClr val="tx1"/>
                </a:solidFill>
              </a:rPr>
              <a:t>«Треуго́льник» — один из способов передачи очереди хода сопернику в окончании партии или этюде с целью поставить его в положение цугцванга. Один из самых простых случаев полей соответствия</a:t>
            </a:r>
            <a:r>
              <a:rPr lang="ru-RU" sz="2000" dirty="0" smtClean="0">
                <a:solidFill>
                  <a:schemeClr val="tx1"/>
                </a:solidFill>
              </a:rPr>
              <a:t>.</a:t>
            </a:r>
          </a:p>
          <a:p>
            <a:pPr marL="0" indent="0">
              <a:buNone/>
            </a:pPr>
            <a:r>
              <a:rPr lang="ru-RU" sz="2000" dirty="0">
                <a:solidFill>
                  <a:schemeClr val="tx1"/>
                </a:solidFill>
              </a:rPr>
              <a:t>Классический пример действия «треугольника» приведён на диаграмме. При своём ходе чёрные проигрывают, так как на 1… Крс7 решает 2. Крс5, а на 1… Крd8 2. Крd6 Крс8 3. с7 и т. д</a:t>
            </a:r>
            <a:r>
              <a:rPr lang="ru-RU" sz="2000" dirty="0" smtClean="0">
                <a:solidFill>
                  <a:schemeClr val="tx1"/>
                </a:solidFill>
              </a:rPr>
              <a:t>.</a:t>
            </a:r>
            <a:endParaRPr lang="ru-RU" sz="2000" dirty="0">
              <a:solidFill>
                <a:schemeClr val="tx1"/>
              </a:solidFill>
            </a:endParaRPr>
          </a:p>
          <a:p>
            <a:pPr marL="0" indent="0">
              <a:buNone/>
            </a:pPr>
            <a:r>
              <a:rPr lang="ru-RU" sz="2000" dirty="0">
                <a:solidFill>
                  <a:schemeClr val="tx1"/>
                </a:solidFill>
              </a:rPr>
              <a:t>Передача очереди хода чёрным достигается путём маневрирования белого короля в «треугольнике» с4-d4-d5:</a:t>
            </a:r>
          </a:p>
          <a:p>
            <a:pPr marL="0" indent="0">
              <a:buNone/>
            </a:pPr>
            <a:r>
              <a:rPr lang="ru-RU" sz="2000" dirty="0">
                <a:solidFill>
                  <a:schemeClr val="tx1"/>
                </a:solidFill>
              </a:rPr>
              <a:t> 1. Крd4 [c4] Крd8 2. Крс4 [d4] Крс8 3. Крd5.</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4587333"/>
            <a:ext cx="1543804" cy="2188069"/>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4419" y="4976192"/>
            <a:ext cx="2162779" cy="16345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4976192"/>
            <a:ext cx="1722636" cy="1634500"/>
          </a:xfrm>
          <a:prstGeom prst="rect">
            <a:avLst/>
          </a:prstGeom>
        </p:spPr>
      </p:pic>
    </p:spTree>
    <p:extLst>
      <p:ext uri="{BB962C8B-B14F-4D97-AF65-F5344CB8AC3E}">
        <p14:creationId xmlns:p14="http://schemas.microsoft.com/office/powerpoint/2010/main" val="13421686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558</TotalTime>
  <Words>1646</Words>
  <Application>Microsoft Office PowerPoint</Application>
  <PresentationFormat>Экран (4:3)</PresentationFormat>
  <Paragraphs>83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Исполнительная</vt:lpstr>
      <vt:lpstr>Начальные сведения об эндшпиле.</vt:lpstr>
      <vt:lpstr>Пешечный эндшпиль.</vt:lpstr>
      <vt:lpstr>Король и пешка против короля.</vt:lpstr>
      <vt:lpstr>Ключевые поля.</vt:lpstr>
      <vt:lpstr>Правило квадрата.</vt:lpstr>
      <vt:lpstr>Этюд Рети.</vt:lpstr>
      <vt:lpstr>Роль оппозиции.</vt:lpstr>
      <vt:lpstr>Отталкивание плечом.</vt:lpstr>
      <vt:lpstr>Треугольник.</vt:lpstr>
      <vt:lpstr>Прорыв.</vt:lpstr>
      <vt:lpstr>Игры на пат.</vt:lpstr>
      <vt:lpstr>Ладейный эндшпиль.</vt:lpstr>
      <vt:lpstr>Ладья и пешка против пешки.</vt:lpstr>
      <vt:lpstr>Позиция Филидора, принцип Тарраша.</vt:lpstr>
      <vt:lpstr>Построение моста</vt:lpstr>
      <vt:lpstr>Активность фигур.</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Начальные сведения об эндшпиле.</dc:title>
  <dc:creator>hobbit</dc:creator>
  <cp:lastModifiedBy>hobbit</cp:lastModifiedBy>
  <cp:revision>13</cp:revision>
  <dcterms:created xsi:type="dcterms:W3CDTF">2012-11-08T06:28:30Z</dcterms:created>
  <dcterms:modified xsi:type="dcterms:W3CDTF">2012-11-10T10:09:53Z</dcterms:modified>
</cp:coreProperties>
</file>