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5" r:id="rId3"/>
    <p:sldId id="266" r:id="rId4"/>
    <p:sldId id="267" r:id="rId5"/>
    <p:sldId id="257" r:id="rId6"/>
    <p:sldId id="268" r:id="rId7"/>
    <p:sldId id="269" r:id="rId8"/>
    <p:sldId id="258" r:id="rId9"/>
    <p:sldId id="259" r:id="rId10"/>
    <p:sldId id="260" r:id="rId11"/>
    <p:sldId id="261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996600"/>
    <a:srgbClr val="FDD3E9"/>
    <a:srgbClr val="009900"/>
    <a:srgbClr val="CC3300"/>
    <a:srgbClr val="993300"/>
    <a:srgbClr val="990000"/>
    <a:srgbClr val="80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8545C-3218-470A-A12C-16816E4B72EC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BA4758-C2E2-4FFA-9830-86E790CE1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A4758-C2E2-4FFA-9830-86E790CE17D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257F0-0402-496D-B6ED-BF5F1361CAF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1005F-6EA8-4CB9-85A1-D6D8D1ACA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image" Target="../media/image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00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14290"/>
            <a:ext cx="2857520" cy="2683504"/>
          </a:xfrm>
          <a:prstGeom prst="rect">
            <a:avLst/>
          </a:prstGeom>
        </p:spPr>
      </p:pic>
      <p:pic>
        <p:nvPicPr>
          <p:cNvPr id="4" name="Рисунок 3" descr="image00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89777"/>
            <a:ext cx="3286116" cy="36682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785926"/>
            <a:ext cx="7772400" cy="165576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InformTT" pitchFamily="2" charset="-52"/>
              </a:rPr>
              <a:t>УТРЕННЯЯ ГИМНАСТИКА – важный элемент </a:t>
            </a:r>
            <a:br>
              <a:rPr lang="ru-RU" sz="5400" dirty="0" smtClean="0">
                <a:solidFill>
                  <a:srgbClr val="FF0000"/>
                </a:solidFill>
                <a:latin typeface="InformTT" pitchFamily="2" charset="-52"/>
              </a:rPr>
            </a:br>
            <a:r>
              <a:rPr lang="ru-RU" sz="5400" dirty="0" smtClean="0">
                <a:solidFill>
                  <a:srgbClr val="FF0000"/>
                </a:solidFill>
                <a:latin typeface="InformTT" pitchFamily="2" charset="-52"/>
              </a:rPr>
              <a:t>           режима дня.</a:t>
            </a:r>
            <a:endParaRPr lang="ru-RU" sz="5400" dirty="0">
              <a:solidFill>
                <a:srgbClr val="FF0000"/>
              </a:solidFill>
              <a:latin typeface="InformTT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857760"/>
            <a:ext cx="4914912" cy="1752600"/>
          </a:xfrm>
        </p:spPr>
        <p:txBody>
          <a:bodyPr>
            <a:normAutofit/>
          </a:bodyPr>
          <a:lstStyle/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view_new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71480"/>
            <a:ext cx="314327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5" name="Содержимое 4" descr="1161167019_gimn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1285860"/>
            <a:ext cx="4181782" cy="50939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6643734" cy="92333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nformTT" pitchFamily="2" charset="-52"/>
              </a:rPr>
              <a:t>Первый комплекс:</a:t>
            </a:r>
            <a:endParaRPr lang="ru-RU" sz="5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nformTT" pitchFamily="2" charset="-52"/>
            </a:endParaRPr>
          </a:p>
        </p:txBody>
      </p:sp>
      <p:pic>
        <p:nvPicPr>
          <p:cNvPr id="2050" name="Picture 2" descr="C:\Documents and Settings\Владелец\Рабочий стол\утр.гимн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357562"/>
            <a:ext cx="4618764" cy="3024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Содержимое 4" descr="0_4e18_a5b5f904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071546"/>
            <a:ext cx="3992653" cy="5786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214290"/>
            <a:ext cx="8358246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nformTT" pitchFamily="2" charset="-52"/>
              </a:rPr>
              <a:t>Второй комплекс:</a:t>
            </a:r>
            <a:endParaRPr lang="ru-RU" sz="5400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nformTT" pitchFamily="2" charset="-52"/>
            </a:endParaRPr>
          </a:p>
        </p:txBody>
      </p:sp>
      <p:pic>
        <p:nvPicPr>
          <p:cNvPr id="6" name="Рисунок 5" descr="image0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142984"/>
            <a:ext cx="2030300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gimnastika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1300" y="3238500"/>
            <a:ext cx="2552700" cy="3619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j019903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1000108"/>
            <a:ext cx="1928826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j009011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643446"/>
            <a:ext cx="1857388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gim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500174"/>
            <a:ext cx="2643206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water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448" y="571480"/>
            <a:ext cx="3474552" cy="2200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Содержимое 4" descr="lech_gim_1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2844" y="928670"/>
            <a:ext cx="35175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87868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nformTT" pitchFamily="2" charset="-52"/>
              </a:rPr>
              <a:t>Самая веселая гимнастика:</a:t>
            </a:r>
            <a:endParaRPr lang="ru-RU" sz="5400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nformTT" pitchFamily="2" charset="-52"/>
            </a:endParaRPr>
          </a:p>
        </p:txBody>
      </p:sp>
      <p:pic>
        <p:nvPicPr>
          <p:cNvPr id="7" name="Рисунок 6" descr="20080403059330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4000504"/>
            <a:ext cx="320531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44074466d3b111daa0bbf52550e1a5c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42" y="3429000"/>
            <a:ext cx="3786182" cy="3286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Содержимое 4" descr="800_48.11572979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219075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2928934"/>
            <a:ext cx="8429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nformTT" pitchFamily="2" charset="-52"/>
              </a:rPr>
              <a:t>Будьте здоровы!</a:t>
            </a:r>
            <a:endParaRPr lang="ru-RU" sz="5400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nformTT" pitchFamily="2" charset="-52"/>
            </a:endParaRPr>
          </a:p>
        </p:txBody>
      </p:sp>
      <p:pic>
        <p:nvPicPr>
          <p:cNvPr id="6" name="Рисунок 5" descr="j021911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786190"/>
            <a:ext cx="2013253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j0437988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571480"/>
            <a:ext cx="23574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j039806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4143380"/>
            <a:ext cx="2357454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j031874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702" y="285728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age006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3786190"/>
            <a:ext cx="2047875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Владелец\Рабочий стол\польз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3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28604"/>
            <a:ext cx="4038600" cy="484030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</a:t>
            </a:r>
            <a:r>
              <a:rPr lang="ru-RU" u="sng" dirty="0" smtClean="0">
                <a:solidFill>
                  <a:srgbClr val="FF0000"/>
                </a:solidFill>
              </a:rPr>
              <a:t>Утренняя гимнастика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00FF"/>
                </a:solidFill>
              </a:rPr>
              <a:t>самый первый шаг на пути укрепления вашего здоровья, физического развития и повышения работоспособности.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14290"/>
            <a:ext cx="4038600" cy="27146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Утренняя гимнастика</a:t>
            </a:r>
            <a:r>
              <a:rPr lang="ru-RU" dirty="0" smtClean="0"/>
              <a:t>, или, как её ещё называют, зарядка, полезна всем:</a:t>
            </a:r>
            <a:endParaRPr lang="ru-RU" dirty="0"/>
          </a:p>
        </p:txBody>
      </p:sp>
      <p:pic>
        <p:nvPicPr>
          <p:cNvPr id="3074" name="Picture 2" descr="C:\Documents and Settings\Владелец\Рабочий стол\гимн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52"/>
            <a:ext cx="4038600" cy="302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48" y="4429132"/>
            <a:ext cx="4572000" cy="1964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и маленьким, и большим, и начинающим спортсменам, и олимпийским чемпионам.</a:t>
            </a:r>
            <a:endParaRPr lang="ru-RU" sz="2800" dirty="0"/>
          </a:p>
        </p:txBody>
      </p:sp>
      <p:pic>
        <p:nvPicPr>
          <p:cNvPr id="3076" name="Picture 4" descr="C:\Documents and Settings\Владелец\Рабочий стол\дет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357430"/>
            <a:ext cx="3211605" cy="2125673"/>
          </a:xfrm>
          <a:prstGeom prst="rect">
            <a:avLst/>
          </a:prstGeom>
          <a:noFill/>
        </p:spPr>
      </p:pic>
      <p:pic>
        <p:nvPicPr>
          <p:cNvPr id="3075" name="Picture 3" descr="C:\Documents and Settings\Владелец\Рабочий стол\чемп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214818"/>
            <a:ext cx="3786214" cy="2510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57166"/>
            <a:ext cx="5043494" cy="30003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Зарядка</a:t>
            </a:r>
            <a:r>
              <a:rPr lang="ru-RU" dirty="0" smtClean="0"/>
              <a:t> помогает организму достаточно быстро перейти от сна к бодрствованию.</a:t>
            </a:r>
          </a:p>
        </p:txBody>
      </p:sp>
      <p:pic>
        <p:nvPicPr>
          <p:cNvPr id="5123" name="Picture 3" descr="C:\Documents and Settings\Владелец\Рабочий стол\утр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42852"/>
            <a:ext cx="4143404" cy="3755898"/>
          </a:xfrm>
          <a:prstGeom prst="rect">
            <a:avLst/>
          </a:prstGeom>
          <a:noFill/>
        </p:spPr>
      </p:pic>
      <p:pic>
        <p:nvPicPr>
          <p:cNvPr id="5124" name="Picture 4" descr="C:\Documents and Settings\Владелец\Рабочий стол\дев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071810"/>
            <a:ext cx="2428892" cy="346984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643306" y="4000504"/>
            <a:ext cx="55006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800" dirty="0" smtClean="0"/>
              <a:t>После неё вы уже не будете выглядеть заспанными, ваше лицо приобретёт свежесть, а организм – бодрость.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9001156" cy="989034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>
                <a:solidFill>
                  <a:srgbClr val="FF0066"/>
                </a:solidFill>
                <a:latin typeface="Monotype Corsiva" pitchFamily="66" charset="0"/>
              </a:rPr>
              <a:t> </a:t>
            </a:r>
            <a:r>
              <a:rPr lang="ru-RU" sz="4700" dirty="0" smtClean="0">
                <a:solidFill>
                  <a:srgbClr val="FF0066"/>
                </a:solidFill>
                <a:latin typeface="InformTT" pitchFamily="2" charset="-52"/>
              </a:rPr>
              <a:t>Чем ещё полезна утренняя гимнастика?</a:t>
            </a:r>
            <a:endParaRPr lang="ru-RU" sz="4700" dirty="0">
              <a:solidFill>
                <a:srgbClr val="FF0066"/>
              </a:solidFill>
              <a:latin typeface="InformTT" pitchFamily="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4643422"/>
            <a:ext cx="7929650" cy="221457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rial Narrow" pitchFamily="34" charset="0"/>
              </a:rPr>
              <a:t>она укрепляет здоровье;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FF0066"/>
                </a:solidFill>
                <a:latin typeface="Arial Narrow" pitchFamily="34" charset="0"/>
              </a:rPr>
              <a:t> это маленькая тренировка;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Arial Narrow" pitchFamily="34" charset="0"/>
              </a:rPr>
              <a:t> при выполнении упражнений развиваются:  сила, ловкость, выносливость, ловкость.</a:t>
            </a:r>
          </a:p>
        </p:txBody>
      </p:sp>
      <p:pic>
        <p:nvPicPr>
          <p:cNvPr id="5" name="Рисунок 4" descr="1ab37cd84dfbd969ae07cebd2d6785d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0"/>
            <a:ext cx="4071966" cy="542925"/>
          </a:xfrm>
          <a:prstGeom prst="rect">
            <a:avLst/>
          </a:prstGeom>
        </p:spPr>
      </p:pic>
      <p:pic>
        <p:nvPicPr>
          <p:cNvPr id="7170" name="Picture 2" descr="C:\Documents and Settings\Владелец\Рабочий стол\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071546"/>
            <a:ext cx="5048294" cy="34582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85728"/>
            <a:ext cx="4329114" cy="321471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     Человеку необходима сильная воля – одно из самых ценных качеств, без которого трудно рассчитывать на успех в любом деле.</a:t>
            </a:r>
          </a:p>
        </p:txBody>
      </p:sp>
      <p:pic>
        <p:nvPicPr>
          <p:cNvPr id="6146" name="Picture 2" descr="C:\Documents and Settings\Владелец\Рабочий стол\упр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14752"/>
            <a:ext cx="4038600" cy="2915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72000" y="4572008"/>
            <a:ext cx="4572000" cy="1830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600" dirty="0" smtClean="0"/>
              <a:t>Воспитывать свою силу воли начните с самого малого – </a:t>
            </a:r>
            <a:r>
              <a:rPr lang="ru-RU" sz="2600" dirty="0" smtClean="0">
                <a:solidFill>
                  <a:srgbClr val="FF0000"/>
                </a:solidFill>
              </a:rPr>
              <a:t>делайте зарядку каждый день.</a:t>
            </a:r>
            <a:endParaRPr lang="ru-RU" sz="2600" dirty="0"/>
          </a:p>
        </p:txBody>
      </p:sp>
      <p:pic>
        <p:nvPicPr>
          <p:cNvPr id="6147" name="Picture 3" descr="C:\Documents and Settings\Владелец\Рабочий стол\результ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70"/>
            <a:ext cx="4286280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Владелец\Рабочий стол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InformTT" pitchFamily="2" charset="-52"/>
              </a:rPr>
              <a:t>Правила выполнения</a:t>
            </a:r>
            <a:br>
              <a:rPr lang="ru-RU" sz="6600" dirty="0" smtClean="0">
                <a:solidFill>
                  <a:srgbClr val="FF0000"/>
                </a:solidFill>
                <a:latin typeface="InformTT" pitchFamily="2" charset="-52"/>
              </a:rPr>
            </a:br>
            <a:r>
              <a:rPr lang="ru-RU" sz="6600" dirty="0" smtClean="0">
                <a:solidFill>
                  <a:srgbClr val="FF0000"/>
                </a:solidFill>
                <a:latin typeface="InformTT" pitchFamily="2" charset="-52"/>
              </a:rPr>
              <a:t> утренней гимнастики:</a:t>
            </a:r>
            <a:endParaRPr lang="ru-RU" sz="6600" dirty="0">
              <a:solidFill>
                <a:srgbClr val="FF0000"/>
              </a:solidFill>
              <a:latin typeface="InformTT" pitchFamily="2" charset="-52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14358" y="4929198"/>
            <a:ext cx="8329642" cy="2071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1. Упражнения должны быть разнообразными, направленными на работу всех групп мышц.</a:t>
            </a:r>
          </a:p>
          <a:p>
            <a:pPr>
              <a:buNone/>
            </a:pPr>
            <a:r>
              <a:rPr lang="ru-RU" b="1" dirty="0" smtClean="0"/>
              <a:t>2. Они должны включать в себя движения руками, ногами, наклоны туловища, прыжки, бег, ходьбу.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itbo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786058"/>
            <a:ext cx="4214810" cy="3877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8647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85794"/>
            <a:ext cx="864399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</a:t>
            </a:r>
            <a:r>
              <a:rPr lang="ru-RU" sz="540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nformTT" pitchFamily="2" charset="-52"/>
              </a:rPr>
              <a:t>Время выполнения</a:t>
            </a:r>
          </a:p>
          <a:p>
            <a:r>
              <a:rPr lang="ru-RU" sz="540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nformTT" pitchFamily="2" charset="-52"/>
              </a:rPr>
              <a:t>      утренней</a:t>
            </a:r>
          </a:p>
          <a:p>
            <a:r>
              <a:rPr lang="ru-RU" sz="540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nformTT" pitchFamily="2" charset="-52"/>
              </a:rPr>
              <a:t>   гимнастики </a:t>
            </a:r>
          </a:p>
          <a:p>
            <a:r>
              <a:rPr lang="ru-RU" sz="540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nformTT" pitchFamily="2" charset="-52"/>
              </a:rPr>
              <a:t>  10- 15 минут.</a:t>
            </a:r>
            <a:endParaRPr lang="ru-RU" sz="5400" cap="none" spc="0" dirty="0">
              <a:ln w="11430"/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nformTT" pitchFamily="2" charset="-52"/>
            </a:endParaRPr>
          </a:p>
        </p:txBody>
      </p:sp>
      <p:pic>
        <p:nvPicPr>
          <p:cNvPr id="9218" name="Picture 2" descr="C:\Documents and Settings\Владелец\Рабочий стол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2746614" cy="2022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rt971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1071546"/>
            <a:ext cx="195740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66"/>
                </a:solidFill>
              </a:rPr>
              <a:t>трехглавые мышцы плеча;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прямые мышцы живота;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мышцы пояса верхних конечностей;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DD3E9"/>
                </a:solidFill>
              </a:rPr>
              <a:t>разгибатели плечевого сустава;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F0"/>
                </a:solidFill>
              </a:rPr>
              <a:t>разгибатели голени;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широчайшие мышцы спины;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большие грудные мышцы.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1"/>
            <a:ext cx="8858311" cy="175432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nformTT" pitchFamily="2" charset="-52"/>
              </a:rPr>
              <a:t>В первую очередь должны разработаться:</a:t>
            </a:r>
            <a:endParaRPr lang="ru-RU" sz="5400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nformTT" pitchFamily="2" charset="-52"/>
            </a:endParaRPr>
          </a:p>
        </p:txBody>
      </p:sp>
      <p:pic>
        <p:nvPicPr>
          <p:cNvPr id="7" name="Рисунок 6" descr="j028202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4286256"/>
            <a:ext cx="2500298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ПОВЕР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ПОВЕРЬ</Template>
  <TotalTime>707</TotalTime>
  <Words>265</Words>
  <Application>Microsoft Office PowerPoint</Application>
  <PresentationFormat>Экран (4:3)</PresentationFormat>
  <Paragraphs>42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ПОВЕРЬ</vt:lpstr>
      <vt:lpstr>УТРЕННЯЯ ГИМНАСТИКА – важный элемент             режима дня.</vt:lpstr>
      <vt:lpstr>Слайд 2</vt:lpstr>
      <vt:lpstr>Слайд 3</vt:lpstr>
      <vt:lpstr>Слайд 4</vt:lpstr>
      <vt:lpstr> Чем ещё полезна утренняя гимнастика?</vt:lpstr>
      <vt:lpstr>Слайд 6</vt:lpstr>
      <vt:lpstr>Правила выполнения  утренней гимнастики:</vt:lpstr>
      <vt:lpstr>  </vt:lpstr>
      <vt:lpstr>   </vt:lpstr>
      <vt:lpstr> 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</dc:title>
  <dc:creator> </dc:creator>
  <cp:lastModifiedBy>admin</cp:lastModifiedBy>
  <cp:revision>40</cp:revision>
  <dcterms:created xsi:type="dcterms:W3CDTF">2009-02-13T17:45:24Z</dcterms:created>
  <dcterms:modified xsi:type="dcterms:W3CDTF">2020-10-03T18:10:40Z</dcterms:modified>
</cp:coreProperties>
</file>