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9" r:id="rId4"/>
    <p:sldId id="260" r:id="rId5"/>
    <p:sldId id="281" r:id="rId6"/>
    <p:sldId id="301" r:id="rId7"/>
    <p:sldId id="282" r:id="rId8"/>
    <p:sldId id="258" r:id="rId9"/>
    <p:sldId id="295" r:id="rId10"/>
    <p:sldId id="296" r:id="rId11"/>
    <p:sldId id="299" r:id="rId12"/>
    <p:sldId id="297" r:id="rId13"/>
    <p:sldId id="298" r:id="rId14"/>
    <p:sldId id="261" r:id="rId15"/>
    <p:sldId id="292" r:id="rId16"/>
    <p:sldId id="308" r:id="rId17"/>
    <p:sldId id="293" r:id="rId18"/>
    <p:sldId id="280" r:id="rId19"/>
    <p:sldId id="304" r:id="rId20"/>
    <p:sldId id="306" r:id="rId21"/>
    <p:sldId id="307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37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</c:v>
                </c:pt>
                <c:pt idx="1">
                  <c:v>24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96</c:v>
                </c:pt>
                <c:pt idx="1">
                  <c:v>71</c:v>
                </c:pt>
                <c:pt idx="2">
                  <c:v>42</c:v>
                </c:pt>
              </c:numCache>
            </c:numRef>
          </c:val>
        </c:ser>
        <c:axId val="78625024"/>
        <c:axId val="78639104"/>
      </c:barChart>
      <c:catAx>
        <c:axId val="78625024"/>
        <c:scaling>
          <c:orientation val="minMax"/>
        </c:scaling>
        <c:delete val="1"/>
        <c:axPos val="b"/>
        <c:majorTickMark val="cross"/>
        <c:minorTickMark val="cross"/>
        <c:tickLblPos val="none"/>
        <c:crossAx val="78639104"/>
        <c:crosses val="autoZero"/>
        <c:auto val="1"/>
        <c:lblAlgn val="ctr"/>
        <c:lblOffset val="100"/>
        <c:noMultiLvlLbl val="1"/>
      </c:catAx>
      <c:valAx>
        <c:axId val="786391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786250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173</c:v>
                </c:pt>
                <c:pt idx="1">
                  <c:v>121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axId val="78672256"/>
        <c:axId val="78673792"/>
      </c:barChart>
      <c:catAx>
        <c:axId val="78672256"/>
        <c:scaling>
          <c:orientation val="minMax"/>
        </c:scaling>
        <c:delete val="1"/>
        <c:axPos val="b"/>
        <c:majorTickMark val="cross"/>
        <c:minorTickMark val="cross"/>
        <c:tickLblPos val="none"/>
        <c:crossAx val="78673792"/>
        <c:crosses val="autoZero"/>
        <c:auto val="1"/>
        <c:lblAlgn val="ctr"/>
        <c:lblOffset val="100"/>
        <c:noMultiLvlLbl val="1"/>
      </c:catAx>
      <c:valAx>
        <c:axId val="786737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7867225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0711102317479675"/>
          <c:y val="3.8055226710074296E-2"/>
          <c:w val="0.76658070744396023"/>
          <c:h val="0.791546515859904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214</c:v>
                </c:pt>
                <c:pt idx="1">
                  <c:v>134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67662208"/>
        <c:axId val="78641024"/>
      </c:barChart>
      <c:catAx>
        <c:axId val="67662208"/>
        <c:scaling>
          <c:orientation val="minMax"/>
        </c:scaling>
        <c:delete val="1"/>
        <c:axPos val="b"/>
        <c:majorTickMark val="cross"/>
        <c:minorTickMark val="cross"/>
        <c:tickLblPos val="none"/>
        <c:crossAx val="78641024"/>
        <c:crosses val="autoZero"/>
        <c:auto val="1"/>
        <c:lblAlgn val="ctr"/>
        <c:lblOffset val="100"/>
        <c:noMultiLvlLbl val="1"/>
      </c:catAx>
      <c:valAx>
        <c:axId val="786410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6766220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0091830708661417"/>
          <c:y val="6.558587598425196E-2"/>
          <c:w val="0.74488894356955571"/>
          <c:h val="0.7261304133858288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</c:v>
                </c:pt>
                <c:pt idx="1">
                  <c:v>112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axId val="80296192"/>
        <c:axId val="80310272"/>
      </c:barChart>
      <c:catAx>
        <c:axId val="80296192"/>
        <c:scaling>
          <c:orientation val="minMax"/>
        </c:scaling>
        <c:delete val="1"/>
        <c:axPos val="b"/>
        <c:majorTickMark val="cross"/>
        <c:minorTickMark val="cross"/>
        <c:tickLblPos val="none"/>
        <c:crossAx val="80310272"/>
        <c:crosses val="autoZero"/>
        <c:auto val="1"/>
        <c:lblAlgn val="ctr"/>
        <c:lblOffset val="100"/>
        <c:noMultiLvlLbl val="1"/>
      </c:catAx>
      <c:valAx>
        <c:axId val="803102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8029619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</c:v>
                </c:pt>
                <c:pt idx="1">
                  <c:v>39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5-7 классы</c:v>
                </c:pt>
                <c:pt idx="1">
                  <c:v>8-9 классы</c:v>
                </c:pt>
                <c:pt idx="2">
                  <c:v>10-11 классы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116</c:v>
                </c:pt>
                <c:pt idx="1">
                  <c:v>90</c:v>
                </c:pt>
                <c:pt idx="2">
                  <c:v>47</c:v>
                </c:pt>
              </c:numCache>
            </c:numRef>
          </c:val>
        </c:ser>
        <c:axId val="81662720"/>
        <c:axId val="81664256"/>
      </c:barChart>
      <c:catAx>
        <c:axId val="81662720"/>
        <c:scaling>
          <c:orientation val="minMax"/>
        </c:scaling>
        <c:delete val="1"/>
        <c:axPos val="b"/>
        <c:majorTickMark val="cross"/>
        <c:minorTickMark val="cross"/>
        <c:tickLblPos val="none"/>
        <c:crossAx val="81664256"/>
        <c:crosses val="autoZero"/>
        <c:auto val="1"/>
        <c:lblAlgn val="ctr"/>
        <c:lblOffset val="100"/>
        <c:noMultiLvlLbl val="1"/>
      </c:catAx>
      <c:valAx>
        <c:axId val="8166425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81662720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blivsk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10800000" flipV="1">
            <a:off x="214282" y="357166"/>
            <a:ext cx="871543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Муниципальное бюджетное общеобразовательное</a:t>
            </a:r>
          </a:p>
          <a:p>
            <a:pPr>
              <a:buNone/>
            </a:pPr>
            <a:r>
              <a:rPr lang="ru-RU" dirty="0" smtClean="0"/>
              <a:t>                              учреждение Обливская средняя            </a:t>
            </a:r>
          </a:p>
          <a:p>
            <a:pPr>
              <a:buNone/>
            </a:pPr>
            <a:r>
              <a:rPr lang="ru-RU" dirty="0" smtClean="0"/>
              <a:t>                              общеобразовательная школа №1.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random-141219144739-conversion-gate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643050"/>
            <a:ext cx="4857784" cy="372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528638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/>
              <a:t>347140, Ростовская область, </a:t>
            </a:r>
            <a:r>
              <a:rPr lang="ru-RU" dirty="0" err="1" smtClean="0"/>
              <a:t>Обливский</a:t>
            </a:r>
            <a:r>
              <a:rPr lang="ru-RU" dirty="0" smtClean="0"/>
              <a:t> район, </a:t>
            </a:r>
          </a:p>
          <a:p>
            <a:pPr algn="r">
              <a:buNone/>
            </a:pPr>
            <a:r>
              <a:rPr lang="ru-RU" dirty="0" smtClean="0"/>
              <a:t>станица Обливская, ул. Коммунистическая, д.4.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Школа образована 1 мая 1944 года                               </a:t>
            </a:r>
            <a:r>
              <a:rPr lang="en-US" dirty="0" err="1" smtClean="0">
                <a:solidFill>
                  <a:srgbClr val="00B0F0"/>
                </a:solidFill>
                <a:hlinkClick r:id="rId3"/>
              </a:rPr>
              <a:t>oblivsk</a:t>
            </a:r>
            <a:r>
              <a:rPr lang="ru-RU" dirty="0" smtClean="0">
                <a:solidFill>
                  <a:srgbClr val="00B0F0"/>
                </a:solidFill>
                <a:hlinkClick r:id="rId3"/>
              </a:rPr>
              <a:t>@</a:t>
            </a:r>
            <a:r>
              <a:rPr lang="en-US" dirty="0" err="1" smtClean="0">
                <a:solidFill>
                  <a:srgbClr val="00B0F0"/>
                </a:solidFill>
                <a:hlinkClick r:id="rId3"/>
              </a:rPr>
              <a:t>gmail</a:t>
            </a:r>
            <a:r>
              <a:rPr lang="ru-RU" dirty="0" smtClean="0">
                <a:solidFill>
                  <a:srgbClr val="00B0F0"/>
                </a:solidFill>
                <a:hlinkClick r:id="rId3"/>
              </a:rPr>
              <a:t>.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com</a:t>
            </a:r>
            <a:endParaRPr lang="ru-RU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8229600" cy="1928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        2.Любишь ли ты спортивные соревнования?</a:t>
            </a:r>
          </a:p>
          <a:p>
            <a:pPr>
              <a:buNone/>
            </a:pPr>
            <a:r>
              <a:rPr lang="ru-RU" sz="2800" dirty="0" smtClean="0"/>
              <a:t>           Уроки физкультуры? </a:t>
            </a:r>
          </a:p>
          <a:p>
            <a:pPr>
              <a:buNone/>
            </a:pPr>
            <a:r>
              <a:rPr lang="ru-RU" sz="2800" dirty="0" smtClean="0"/>
              <a:t>          А) Да</a:t>
            </a:r>
          </a:p>
          <a:p>
            <a:pPr>
              <a:buNone/>
            </a:pPr>
            <a:r>
              <a:rPr lang="ru-RU" sz="2800" dirty="0" smtClean="0"/>
              <a:t>          Б) Нет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28860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5. Считаешь ли ты важным условием   </a:t>
            </a:r>
          </a:p>
          <a:p>
            <a:pPr>
              <a:buNone/>
            </a:pPr>
            <a:r>
              <a:rPr lang="ru-RU" sz="2800" dirty="0" smtClean="0"/>
              <a:t>               здорового образа жизни соблюдение</a:t>
            </a:r>
          </a:p>
          <a:p>
            <a:pPr>
              <a:buNone/>
            </a:pPr>
            <a:r>
              <a:rPr lang="ru-RU" sz="2800" dirty="0" smtClean="0"/>
              <a:t>            личной гигиены?</a:t>
            </a:r>
            <a:br>
              <a:rPr lang="ru-RU" sz="2800" dirty="0" smtClean="0"/>
            </a:br>
            <a:r>
              <a:rPr lang="ru-RU" sz="2800" dirty="0" smtClean="0"/>
              <a:t>          А) Да</a:t>
            </a:r>
          </a:p>
          <a:p>
            <a:pPr>
              <a:buNone/>
            </a:pPr>
            <a:r>
              <a:rPr lang="ru-RU" sz="2800" dirty="0" smtClean="0"/>
              <a:t>             Б)Нет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488" y="2571744"/>
          <a:ext cx="602456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22860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                3. На сколько активно ты занимаетесь </a:t>
            </a:r>
          </a:p>
          <a:p>
            <a:pPr>
              <a:buNone/>
            </a:pPr>
            <a:r>
              <a:rPr lang="ru-RU" sz="2800" dirty="0" smtClean="0"/>
              <a:t>                   физкультурой и спортом?</a:t>
            </a:r>
            <a:br>
              <a:rPr lang="ru-RU" sz="2800" dirty="0" smtClean="0"/>
            </a:br>
            <a:r>
              <a:rPr lang="ru-RU" sz="2800" dirty="0" smtClean="0"/>
              <a:t>                   А) Постоянно</a:t>
            </a:r>
            <a:br>
              <a:rPr lang="ru-RU" sz="2800" dirty="0" smtClean="0"/>
            </a:br>
            <a:r>
              <a:rPr lang="ru-RU" sz="2800" dirty="0" smtClean="0"/>
              <a:t>                   Б) От случая к случаю</a:t>
            </a:r>
            <a:br>
              <a:rPr lang="ru-RU" sz="2800" dirty="0" smtClean="0"/>
            </a:br>
            <a:r>
              <a:rPr lang="ru-RU" sz="2800" dirty="0" smtClean="0"/>
              <a:t>                   В) Не занимаюсь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85984" y="23574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142852"/>
            <a:ext cx="7072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4. </a:t>
            </a:r>
            <a:r>
              <a:rPr lang="ru-RU" sz="2200" dirty="0" smtClean="0"/>
              <a:t>Где лучше всего (по твоему мнению) заниматься спортом?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/>
              <a:t>А)  дома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/>
              <a:t>Б) на уроке физкультуры в школе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 smtClean="0"/>
              <a:t>В) в спортивной секции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214546" y="1857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50056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Анкетирование учителей и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2000" dirty="0" smtClean="0"/>
              <a:t>Учителям (52 чел.) и родителям (49 чел.) были 	      	   предложены два вопроса:</a:t>
            </a:r>
          </a:p>
          <a:p>
            <a:pPr>
              <a:buNone/>
            </a:pPr>
            <a:r>
              <a:rPr lang="ru-RU" sz="2000" dirty="0" smtClean="0"/>
              <a:t>		 1. Что такое «Здоровый образ жизни»?</a:t>
            </a:r>
          </a:p>
          <a:p>
            <a:pPr>
              <a:buNone/>
            </a:pPr>
            <a:r>
              <a:rPr lang="ru-RU" sz="2000" dirty="0" smtClean="0"/>
              <a:t>		2. Соблюдаете ли Вы  здоровый образ жизни?</a:t>
            </a:r>
          </a:p>
          <a:p>
            <a:pPr>
              <a:buNone/>
            </a:pPr>
            <a:r>
              <a:rPr lang="ru-RU" sz="2000" dirty="0" smtClean="0"/>
              <a:t>	         По результатам анкетирования сделаны следующие выводы:</a:t>
            </a:r>
          </a:p>
          <a:p>
            <a:pPr marL="457200" indent="-457200">
              <a:buNone/>
            </a:pPr>
            <a:r>
              <a:rPr lang="ru-RU" sz="2000" dirty="0" smtClean="0"/>
              <a:t>              1. Все участники опроса знают, что такое здоровый образ</a:t>
            </a:r>
          </a:p>
          <a:p>
            <a:pPr marL="457200" indent="-457200">
              <a:buNone/>
            </a:pPr>
            <a:r>
              <a:rPr lang="ru-RU" sz="2000" dirty="0" smtClean="0"/>
              <a:t>              жизни»</a:t>
            </a:r>
          </a:p>
          <a:p>
            <a:pPr marL="457200" indent="-457200">
              <a:buNone/>
            </a:pPr>
            <a:r>
              <a:rPr lang="ru-RU" sz="2000" dirty="0" smtClean="0"/>
              <a:t>               2. Но на 100 % его не соблюдает никто.</a:t>
            </a:r>
          </a:p>
          <a:p>
            <a:pPr>
              <a:buNone/>
            </a:pPr>
            <a:r>
              <a:rPr lang="ru-RU" sz="2000" dirty="0" smtClean="0"/>
              <a:t>		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K21-2\Desktop\ФОТО\фото к ПАВ\фото ПАВ\веселые старты\img_663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97538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Users\K21-2\Desktop\ФОТО\фото к ПАВ\фото ПАВ\веселые старты\img_670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7628"/>
            <a:ext cx="3657355" cy="244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285860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«Жизнь требует движений»       (Аристотель)</a:t>
            </a:r>
            <a:endParaRPr lang="ru-RU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проект ЗАЙМИСЬ\ГТО\Новая папка\SAM_3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429124" cy="341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Дом\Рабочий стол\проект ЗАЙМИСЬ\ГТО\Новая папка\SAM_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288759" cy="324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Дом\Рабочий стол\проект ЗАЙМИСЬ\ГТО\Новая папка\SAM_3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88060"/>
            <a:ext cx="4429124" cy="326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042982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Дом\Рабочий стол\проект ЗАЙМИСЬ\ГТО\Новая папка\SAM_3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36493"/>
            <a:ext cx="4286280" cy="32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99792" y="11663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Сдаём нормы ГТО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K21-2\Desktop\ФОТО\фото к ПАВ\фото ПАВ\конкурс стенгазет\2801201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9" y="14285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K21-2\Desktop\ФОТО\фото к ПАВ\фото ПАВ\конкурс стенгазет\2801201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867160" cy="29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K21-2\Desktop\ФОТО\фото к ПАВ\фото ПАВ\конкурс стенгазет\28012015231.jpg"/>
          <p:cNvPicPr>
            <a:picLocks noChangeAspect="1" noChangeArrowheads="1"/>
          </p:cNvPicPr>
          <p:nvPr/>
        </p:nvPicPr>
        <p:blipFill>
          <a:blip r:embed="rId4" cstate="print"/>
          <a:srcRect b="4296"/>
          <a:stretch>
            <a:fillRect/>
          </a:stretch>
        </p:blipFill>
        <p:spPr bwMode="auto">
          <a:xfrm>
            <a:off x="1255330" y="2214554"/>
            <a:ext cx="388153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Новая папка\IMG_0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6584156" cy="388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5114932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Вывод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285860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Учителя, родители и учащиеся  понимают, что такое     здоровый образ жизни, но есть проблемы в противоречии между пониманием и действиями по  реализации задач ЗОЖ.</a:t>
            </a:r>
            <a:endParaRPr lang="ru-RU" sz="2400" dirty="0"/>
          </a:p>
        </p:txBody>
      </p:sp>
      <p:pic>
        <p:nvPicPr>
          <p:cNvPr id="12" name="Рисунок 11" descr="DSCN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089669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           </a:t>
            </a:r>
            <a:r>
              <a:rPr lang="ru-RU" sz="4800" dirty="0" smtClean="0">
                <a:solidFill>
                  <a:schemeClr val="tx1"/>
                </a:solidFill>
              </a:rPr>
              <a:t>Исследовательская работа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по теме: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i="1" dirty="0" smtClean="0">
                <a:latin typeface="Times New Roman" pitchFamily="18" charset="0"/>
              </a:rPr>
              <a:t>«Спорт и здоровье – </a:t>
            </a:r>
            <a:br>
              <a:rPr lang="ru-RU" sz="4800" i="1" dirty="0" smtClean="0">
                <a:latin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</a:rPr>
              <a:t>             неразделимые понятия !»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Picture 5" descr="sport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3071834" cy="287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535782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Исследовательскую работу подготовила:  Иванова  Мария, учащаяся 11 А класса.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Лагутин Николай Васильевич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358246" cy="107154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Рекомендации обучающимся: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972452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	- соблюдать режим дня;</a:t>
            </a:r>
          </a:p>
          <a:p>
            <a:pPr>
              <a:buNone/>
            </a:pPr>
            <a:r>
              <a:rPr lang="ru-RU" sz="2800" b="1" dirty="0" smtClean="0"/>
              <a:t>  - учиться распределять учебную и иную нагрузку в течение недели, дня.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K21-2\Desktop\ФОТО\фото к ПАВ\фото ПАВ\Мама пап я семья\img_75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71942"/>
            <a:ext cx="331300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8429652" cy="2850842"/>
          </a:xfrm>
        </p:spPr>
        <p:txBody>
          <a:bodyPr>
            <a:normAutofit/>
          </a:bodyPr>
          <a:lstStyle/>
          <a:p>
            <a:endParaRPr lang="ru-RU" sz="5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1638" y="285728"/>
            <a:ext cx="7072362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Рекомендации родителям: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214422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- оптимизировать режим питания детей;</a:t>
            </a:r>
          </a:p>
          <a:p>
            <a:r>
              <a:rPr lang="ru-RU" b="1" dirty="0" smtClean="0"/>
              <a:t>      - усилить контроль за характером досуга детей;</a:t>
            </a:r>
          </a:p>
          <a:p>
            <a:r>
              <a:rPr lang="ru-RU" b="1" dirty="0" smtClean="0"/>
              <a:t>   -предупредить появление вредных привычек;  </a:t>
            </a:r>
          </a:p>
          <a:p>
            <a:r>
              <a:rPr lang="ru-RU" b="1" dirty="0" smtClean="0"/>
              <a:t> - больше внимания уделять занятиям спортом совместно с</a:t>
            </a:r>
          </a:p>
          <a:p>
            <a:r>
              <a:rPr lang="ru-RU" b="1" dirty="0" smtClean="0"/>
              <a:t> детьми</a:t>
            </a:r>
            <a:r>
              <a:rPr lang="ru-RU" dirty="0" smtClean="0"/>
              <a:t>.</a:t>
            </a:r>
          </a:p>
        </p:txBody>
      </p:sp>
      <p:pic>
        <p:nvPicPr>
          <p:cNvPr id="9" name="Рисунок 8" descr="IMG_6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000372"/>
            <a:ext cx="4643438" cy="30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" y="1000108"/>
            <a:ext cx="8543924" cy="43576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- обратить внимание  на способы </a:t>
            </a:r>
          </a:p>
          <a:p>
            <a:pPr>
              <a:buNone/>
            </a:pPr>
            <a:r>
              <a:rPr lang="ru-RU" b="1" dirty="0" smtClean="0"/>
              <a:t>                     укрепления собственного  здоровья. Здоровье </a:t>
            </a:r>
          </a:p>
          <a:p>
            <a:pPr>
              <a:buNone/>
            </a:pPr>
            <a:r>
              <a:rPr lang="ru-RU" b="1" dirty="0" smtClean="0"/>
              <a:t>                   учителей ‑  это залог успешной учебы  </a:t>
            </a:r>
          </a:p>
          <a:p>
            <a:pPr>
              <a:buNone/>
            </a:pPr>
            <a:r>
              <a:rPr lang="ru-RU" b="1" dirty="0" smtClean="0"/>
              <a:t>                школьников;</a:t>
            </a:r>
          </a:p>
          <a:p>
            <a:pPr>
              <a:buNone/>
            </a:pPr>
            <a:r>
              <a:rPr lang="ru-RU" b="1" dirty="0" smtClean="0"/>
              <a:t>              - провести классные часы о здоровом режиме </a:t>
            </a:r>
          </a:p>
          <a:p>
            <a:pPr>
              <a:buNone/>
            </a:pPr>
            <a:r>
              <a:rPr lang="ru-RU" b="1" dirty="0" smtClean="0"/>
              <a:t>             питания и о пагубном влиянии вредных привычек на 	здоровье;</a:t>
            </a:r>
          </a:p>
          <a:p>
            <a:pPr>
              <a:buNone/>
            </a:pPr>
            <a:r>
              <a:rPr lang="ru-RU" b="1" dirty="0" smtClean="0"/>
              <a:t>             - обратить внимание классных руководителей на </a:t>
            </a:r>
          </a:p>
          <a:p>
            <a:pPr>
              <a:buNone/>
            </a:pPr>
            <a:r>
              <a:rPr lang="ru-RU" b="1" dirty="0" smtClean="0"/>
              <a:t>              проведение воспитательных 	мероприятий, способствующих сплочению</a:t>
            </a:r>
          </a:p>
          <a:p>
            <a:pPr>
              <a:buNone/>
            </a:pPr>
            <a:r>
              <a:rPr lang="ru-RU" b="1" dirty="0" smtClean="0"/>
              <a:t>                ученического коллектива и росту доверия </a:t>
            </a:r>
          </a:p>
          <a:p>
            <a:pPr>
              <a:buNone/>
            </a:pPr>
            <a:r>
              <a:rPr lang="ru-RU" b="1" dirty="0" smtClean="0"/>
              <a:t>                  учеников к учителю.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500042"/>
            <a:ext cx="6572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85728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Рекомендации педагогам: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r>
              <a:rPr lang="ru-RU" dirty="0" smtClean="0"/>
              <a:t>             Цели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-</a:t>
            </a:r>
            <a:r>
              <a:rPr lang="ru-RU" sz="2400" b="1" dirty="0" smtClean="0">
                <a:latin typeface="Arial" charset="0"/>
              </a:rPr>
              <a:t>изучить отношение людей к здоровому </a:t>
            </a:r>
          </a:p>
          <a:p>
            <a:pPr>
              <a:buNone/>
            </a:pPr>
            <a:r>
              <a:rPr lang="ru-RU" sz="2400" b="1" dirty="0" smtClean="0">
                <a:latin typeface="Arial" charset="0"/>
              </a:rPr>
              <a:t>         образу жизни. </a:t>
            </a:r>
            <a:endParaRPr lang="ru-RU" dirty="0"/>
          </a:p>
        </p:txBody>
      </p:sp>
      <p:pic>
        <p:nvPicPr>
          <p:cNvPr id="4" name="Рисунок 3" descr="DSCN4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714620"/>
            <a:ext cx="504828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6786578" cy="78581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7715272" cy="550072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/>
              <a:t>       </a:t>
            </a:r>
            <a:r>
              <a:rPr lang="ru-RU" sz="2000" b="1" dirty="0" smtClean="0"/>
              <a:t>- изучить литературу о здоровом образе жизни;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/>
              <a:t>       - провести анкетирование школьников, родителей,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/>
              <a:t>    учителей;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/>
              <a:t> - проанализировать участие школьников, учителей, родителей в спортивных мероприятиях;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/>
              <a:t>- выработать рекомендации;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/>
              <a:t>- подготовить рекламный ролик, пропагандирующий здоровый образ жизни.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890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45632"/>
            <a:ext cx="502631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43042" y="857232"/>
            <a:ext cx="75009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- </a:t>
            </a:r>
            <a:r>
              <a:rPr lang="ru-RU" sz="2400" b="1" dirty="0" smtClean="0"/>
              <a:t>здоровье человека зависит от понимания</a:t>
            </a:r>
          </a:p>
          <a:p>
            <a:r>
              <a:rPr lang="ru-RU" sz="2400" b="1" dirty="0" smtClean="0"/>
              <a:t>    смысла  здорового образа жизни.</a:t>
            </a:r>
            <a:endParaRPr lang="ru-RU" sz="2400" dirty="0"/>
          </a:p>
        </p:txBody>
      </p:sp>
      <p:pic>
        <p:nvPicPr>
          <p:cNvPr id="14" name="Рисунок 13" descr="DSCN1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71736" y="14285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Гипотеза: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214290"/>
            <a:ext cx="7286676" cy="148992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МЕТОДЫ ИССЛЕДОВАНИЯ: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- теоретический анализ и обобщение </a:t>
            </a:r>
          </a:p>
          <a:p>
            <a:pPr>
              <a:buNone/>
            </a:pPr>
            <a:r>
              <a:rPr lang="ru-RU" b="1" dirty="0" smtClean="0"/>
              <a:t>           научно-методической литературы;</a:t>
            </a:r>
          </a:p>
          <a:p>
            <a:pPr>
              <a:buNone/>
            </a:pPr>
            <a:r>
              <a:rPr lang="ru-RU" b="1" dirty="0" smtClean="0"/>
              <a:t>        - осмысление и обобщение изученных    </a:t>
            </a:r>
          </a:p>
          <a:p>
            <a:pPr>
              <a:buNone/>
            </a:pPr>
            <a:r>
              <a:rPr lang="ru-RU" b="1" dirty="0" smtClean="0"/>
              <a:t>        данных, полученных в ходе анкетирования и</a:t>
            </a:r>
          </a:p>
          <a:p>
            <a:pPr>
              <a:buNone/>
            </a:pPr>
            <a:r>
              <a:rPr lang="ru-RU" b="1" dirty="0" smtClean="0"/>
              <a:t>       наблюдения за участием в спортивных   </a:t>
            </a:r>
          </a:p>
          <a:p>
            <a:pPr>
              <a:buNone/>
            </a:pPr>
            <a:r>
              <a:rPr lang="ru-RU" b="1" dirty="0" smtClean="0"/>
              <a:t>        соревнованиях.</a:t>
            </a:r>
          </a:p>
          <a:p>
            <a:endParaRPr lang="ru-RU" dirty="0"/>
          </a:p>
        </p:txBody>
      </p:sp>
      <p:pic>
        <p:nvPicPr>
          <p:cNvPr id="4" name="Рисунок 3" descr="IMG_6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500438"/>
            <a:ext cx="4786346" cy="319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74"/>
            <a:ext cx="8501090" cy="4500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              - воспитание с раннего детства здоровых привычек и навыков;</a:t>
            </a:r>
          </a:p>
          <a:p>
            <a:pPr>
              <a:buNone/>
            </a:pPr>
            <a:r>
              <a:rPr lang="ru-RU" sz="1800" b="1" dirty="0" smtClean="0"/>
              <a:t>                   - окружающая среда: безопасная и благоприятная для</a:t>
            </a:r>
          </a:p>
          <a:p>
            <a:pPr>
              <a:buNone/>
            </a:pPr>
            <a:r>
              <a:rPr lang="ru-RU" sz="1800" b="1" dirty="0" smtClean="0"/>
              <a:t>                 обитания, знания о влиянии окружающих предметов на   </a:t>
            </a:r>
          </a:p>
          <a:p>
            <a:pPr>
              <a:buNone/>
            </a:pPr>
            <a:r>
              <a:rPr lang="ru-RU" sz="1800" b="1" dirty="0" smtClean="0"/>
              <a:t>               здоровье;</a:t>
            </a:r>
          </a:p>
          <a:p>
            <a:pPr>
              <a:buNone/>
            </a:pPr>
            <a:r>
              <a:rPr lang="ru-RU" sz="1800" b="1" dirty="0" smtClean="0"/>
              <a:t>              - отказ от курения, употребления наркотиков, употребления </a:t>
            </a:r>
          </a:p>
          <a:p>
            <a:pPr>
              <a:buNone/>
            </a:pPr>
            <a:r>
              <a:rPr lang="ru-RU" sz="1800" b="1" dirty="0" smtClean="0"/>
              <a:t>              алкоголя;</a:t>
            </a:r>
          </a:p>
          <a:p>
            <a:pPr>
              <a:buNone/>
            </a:pPr>
            <a:r>
              <a:rPr lang="ru-RU" sz="1800" b="1" dirty="0" smtClean="0"/>
              <a:t>              - движение: физически активная жизнь, включая специальные  </a:t>
            </a:r>
          </a:p>
          <a:p>
            <a:pPr>
              <a:buNone/>
            </a:pPr>
            <a:r>
              <a:rPr lang="ru-RU" sz="1800" b="1" dirty="0" smtClean="0"/>
              <a:t>              физические упражнения, с учётом возрастных и физиологических</a:t>
            </a:r>
          </a:p>
          <a:p>
            <a:pPr>
              <a:buNone/>
            </a:pPr>
            <a:r>
              <a:rPr lang="ru-RU" sz="1800" b="1" dirty="0" smtClean="0"/>
              <a:t>               особенностей; </a:t>
            </a:r>
          </a:p>
          <a:p>
            <a:pPr>
              <a:buNone/>
            </a:pPr>
            <a:r>
              <a:rPr lang="ru-RU" sz="1800" b="1" dirty="0" smtClean="0"/>
              <a:t>               - гигиена организма: соблюдение правил личной и общественной </a:t>
            </a:r>
          </a:p>
          <a:p>
            <a:pPr>
              <a:buNone/>
            </a:pPr>
            <a:r>
              <a:rPr lang="ru-RU" sz="1800" b="1" dirty="0" smtClean="0"/>
              <a:t>                   гигиены, владение навыками оказания первой помощи.</a:t>
            </a:r>
          </a:p>
          <a:p>
            <a:pPr algn="ctr">
              <a:buNone/>
            </a:pP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142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Элементы здорового образа жизни: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5716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   Формирование здорового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образа жизни проявляется в: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ru-RU" sz="3400" dirty="0" smtClean="0"/>
              <a:t>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2146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sport-people_21-3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286256"/>
            <a:ext cx="3372609" cy="240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78592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- социальном развитии: пропаганда СМИ, информационно- </a:t>
            </a:r>
          </a:p>
          <a:p>
            <a:r>
              <a:rPr lang="ru-RU" b="1" dirty="0" smtClean="0"/>
              <a:t>   просветительская работа;</a:t>
            </a:r>
          </a:p>
          <a:p>
            <a:r>
              <a:rPr lang="ru-RU" b="1" dirty="0" smtClean="0"/>
              <a:t> - инфраструктурном развитии: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pPr>
              <a:buFontTx/>
              <a:buChar char="-"/>
            </a:pPr>
            <a:r>
              <a:rPr lang="ru-RU" b="1" dirty="0" smtClean="0"/>
              <a:t>Личностном развитии: система ценностных ориентиров  </a:t>
            </a:r>
          </a:p>
          <a:p>
            <a:r>
              <a:rPr lang="ru-RU" b="1" dirty="0" smtClean="0"/>
              <a:t>  человека, стандартизация бытового уклада.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142852"/>
            <a:ext cx="864399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Анкетирование 5-11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34" y="1214422"/>
            <a:ext cx="7643866" cy="24288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1. Что ты делаешь чаще всего: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А) Занимаюсь спортом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Б) Посещаю музей, цирк, концерты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В) Читаю книги.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Г) Играю в компьютер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00298" y="3429000"/>
          <a:ext cx="5929354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569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           Исследовательская работа по теме:  «Спорт и здоровье –               неразделимые понятия !» </vt:lpstr>
      <vt:lpstr>             Цели исследования:</vt:lpstr>
      <vt:lpstr>Задачи:</vt:lpstr>
      <vt:lpstr>Слайд 5</vt:lpstr>
      <vt:lpstr>МЕТОДЫ ИССЛЕДОВАНИЯ: </vt:lpstr>
      <vt:lpstr>Слайд 7</vt:lpstr>
      <vt:lpstr>    Формирование здорового  образа жизни проявляется в:</vt:lpstr>
      <vt:lpstr>      Анкетирование 5-11 классов</vt:lpstr>
      <vt:lpstr>Слайд 10</vt:lpstr>
      <vt:lpstr>Слайд 11</vt:lpstr>
      <vt:lpstr>Слайд 12</vt:lpstr>
      <vt:lpstr>Слайд 13</vt:lpstr>
      <vt:lpstr>               Анкетирование учителей и родителей</vt:lpstr>
      <vt:lpstr>Слайд 15</vt:lpstr>
      <vt:lpstr> </vt:lpstr>
      <vt:lpstr>Слайд 17</vt:lpstr>
      <vt:lpstr>Слайд 18</vt:lpstr>
      <vt:lpstr> Вывод</vt:lpstr>
      <vt:lpstr>Рекомендации обучающимся:</vt:lpstr>
      <vt:lpstr>  Рекомендации родителям: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21</cp:revision>
  <dcterms:created xsi:type="dcterms:W3CDTF">2015-12-18T06:33:28Z</dcterms:created>
  <dcterms:modified xsi:type="dcterms:W3CDTF">2017-11-19T09:07:15Z</dcterms:modified>
</cp:coreProperties>
</file>