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7"/>
  </p:notes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74" r:id="rId9"/>
    <p:sldId id="261" r:id="rId10"/>
    <p:sldId id="275" r:id="rId11"/>
    <p:sldId id="262" r:id="rId12"/>
    <p:sldId id="276" r:id="rId13"/>
    <p:sldId id="263" r:id="rId14"/>
    <p:sldId id="264" r:id="rId15"/>
    <p:sldId id="277" r:id="rId16"/>
    <p:sldId id="281" r:id="rId17"/>
    <p:sldId id="269" r:id="rId18"/>
    <p:sldId id="278" r:id="rId19"/>
    <p:sldId id="267" r:id="rId20"/>
    <p:sldId id="268" r:id="rId21"/>
    <p:sldId id="270" r:id="rId22"/>
    <p:sldId id="279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C96"/>
    <a:srgbClr val="0000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94660"/>
  </p:normalViewPr>
  <p:slideViewPr>
    <p:cSldViewPr>
      <p:cViewPr>
        <p:scale>
          <a:sx n="90" d="100"/>
          <a:sy n="90" d="100"/>
        </p:scale>
        <p:origin x="-2256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BEE7B0A-A4AE-45F4-B1FF-AA2946279532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303E464-874F-4633-8E42-02063E33A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23B905-F9E3-4319-9C0B-FA99823F4B68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F32432-525C-4B5A-92CB-C94D29C8981B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420915-0C18-4FA3-AE7A-DE6A2214245E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08186-6530-4FDE-BBD5-DDD1656DF384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239B99-1A2B-4477-99AA-A160BD018239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2431C3-D8B3-464E-B1EA-C6FE58D94B79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AD3E0B-3048-46B0-807F-664BCE112F8F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AABCA7-5B11-4EF7-82ED-541F242E2CDC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549510-DAC8-4134-ADC0-6A1A2CA35372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591D98-C93A-48F7-8EE9-7336B5F5314D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06E3F0-F070-4DC1-AFAD-BED22C4D797D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8CAF78-0897-4B0D-BB36-A68CBC21AD68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59CD1-608C-493B-8513-52B64883EEDE}" type="slidenum">
              <a:rPr lang="ru-RU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4492DA-09F7-4619-8B9D-15C8E8F1FA88}" type="slidenum">
              <a:rPr lang="ru-RU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64F67F-1AAA-4C03-88AC-80B3EB59CA8E}" type="slidenum">
              <a:rPr lang="ru-RU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0B8961-3699-4C4F-BA06-74B83980097C}" type="slidenum">
              <a:rPr lang="ru-RU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2D4CF2-322E-43DC-8CE8-C57AE3D1FE07}" type="slidenum">
              <a:rPr lang="ru-RU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ACCD45-23C7-4990-94B6-925797F94806}" type="slidenum">
              <a:rPr lang="ru-RU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A41C0-A9B5-4363-AA19-2F967C9D2933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2C7A25-C3FC-4D9C-A35E-8A4F5089D544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D44DD-BBFF-4887-824B-7946AEB2EDA5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27679C-DF4F-4645-BC53-305E9A69E36B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912A48-E012-4689-8461-AFA791AC0C53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6F032F-76B3-421C-9C81-FEEDE466DFA2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007F7D-7610-4F71-A28E-B90C3DA42190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D863B-701E-497D-966C-72874513D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C647-1FDA-4C68-8C6F-CFF6768AB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48A0F-A10A-4CED-B0D7-1128CDA45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77BB-721C-43EB-98FE-E494859D8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999D-8AF4-4CB0-8EC1-A4D599710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695AF-6758-4E55-820D-C64C6D066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BAF9-F600-405C-9331-19B34BF93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43E7E-323A-4F52-9AF7-C4AF3C33EC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6642B-175B-4600-98EF-64711A38F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17B1-90A1-497C-820D-D53ABFD10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15252-5B41-48B2-B239-A30B17E7C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F75C-F5F0-4552-9516-14B680C73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2DE5B-2880-4285-BD98-639F17CD4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12338207-C12C-4014-8B3E-963EA8DFA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301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303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303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03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303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3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4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304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04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305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305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05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306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/>
          <p:cNvSpPr>
            <a:spLocks noChangeArrowheads="1"/>
          </p:cNvSpPr>
          <p:nvPr/>
        </p:nvSpPr>
        <p:spPr bwMode="auto">
          <a:xfrm>
            <a:off x="0" y="304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075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613" y="333375"/>
            <a:ext cx="547687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79" name="Group 31"/>
          <p:cNvGraphicFramePr>
            <a:graphicFrameLocks noGrp="1"/>
          </p:cNvGraphicFramePr>
          <p:nvPr/>
        </p:nvGraphicFramePr>
        <p:xfrm>
          <a:off x="0" y="304800"/>
          <a:ext cx="208280" cy="499903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99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" name="Rectangle 32"/>
          <p:cNvSpPr>
            <a:spLocks noChangeArrowheads="1"/>
          </p:cNvSpPr>
          <p:nvPr/>
        </p:nvSpPr>
        <p:spPr bwMode="auto">
          <a:xfrm>
            <a:off x="0" y="53260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</p:txBody>
      </p:sp>
      <p:sp>
        <p:nvSpPr>
          <p:cNvPr id="3079" name="Rectangle 33"/>
          <p:cNvSpPr>
            <a:spLocks noChangeArrowheads="1"/>
          </p:cNvSpPr>
          <p:nvPr/>
        </p:nvSpPr>
        <p:spPr bwMode="auto">
          <a:xfrm>
            <a:off x="2540000" y="2636838"/>
            <a:ext cx="21240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3600" b="1">
                <a:solidFill>
                  <a:schemeClr val="tx2"/>
                </a:solidFill>
                <a:latin typeface="JakobTT" pitchFamily="2" charset="-52"/>
              </a:rPr>
              <a:t>Учебное </a:t>
            </a:r>
          </a:p>
          <a:p>
            <a:pPr algn="ctr"/>
            <a:r>
              <a:rPr lang="ru-RU" sz="3600" b="1">
                <a:solidFill>
                  <a:schemeClr val="tx2"/>
                </a:solidFill>
                <a:latin typeface="JakobTT" pitchFamily="2" charset="-52"/>
              </a:rPr>
              <a:t>пособие</a:t>
            </a:r>
            <a:r>
              <a:rPr lang="ru-RU" sz="3600">
                <a:solidFill>
                  <a:schemeClr val="tx2"/>
                </a:solidFill>
                <a:latin typeface="JakobTT" pitchFamily="2" charset="-52"/>
              </a:rPr>
              <a:t> 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latin typeface="JakobTT" pitchFamily="2" charset="-52"/>
              </a:rPr>
              <a:t>по физической 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latin typeface="JakobTT" pitchFamily="2" charset="-52"/>
              </a:rPr>
              <a:t>культуре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latin typeface="JakobTT" pitchFamily="2" charset="-52"/>
              </a:rPr>
              <a:t> для учащихся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latin typeface="JakobTT" pitchFamily="2" charset="-52"/>
              </a:rPr>
              <a:t>начальной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latin typeface="JakobTT" pitchFamily="2" charset="-52"/>
              </a:rPr>
              <a:t>       школы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395288" y="1879600"/>
            <a:ext cx="153828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24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Автор:</a:t>
            </a:r>
          </a:p>
          <a:p>
            <a:pPr algn="ctr">
              <a:defRPr/>
            </a:pPr>
            <a:endParaRPr lang="ru-RU" sz="1800" b="1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учитель 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физической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культуры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МБОУ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Обливская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СОШ №1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Лагутин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Николай</a:t>
            </a:r>
          </a:p>
          <a:p>
            <a:pPr algn="ctr">
              <a:defRPr/>
            </a:pPr>
            <a:r>
              <a:rPr lang="ru-RU" sz="1800" b="1" dirty="0">
                <a:solidFill>
                  <a:srgbClr val="0000FF"/>
                </a:solidFill>
                <a:latin typeface="Comic Sans MS" pitchFamily="66" charset="0"/>
              </a:rPr>
              <a:t>Васильевич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Комплекс дыхательной гимнастики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Потягивание.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2. «Гости стучат в дверь».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3. «Незнайка».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4. «Гусь».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5. «Кошечка».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6. «Часы».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7. «Дюймовочка».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Органы кровообращения</a:t>
            </a:r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 Сердце и кровеносные сосуды- это органы кровообращения. Кровь в теле человека непрерывно течёт по кровеносным сосудам. Её приводит в движение сердце.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 Насыщенная кислородом кровь идёт по крупным боковым сосудам - артериям, а затем по более мелким от сердца ко всем внутренним органам, к голове, рукам, ногам.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 Самая большая артерия - это </a:t>
            </a:r>
            <a:r>
              <a:rPr lang="ru-RU" sz="1600" smtClean="0">
                <a:solidFill>
                  <a:srgbClr val="D60093"/>
                </a:solidFill>
              </a:rPr>
              <a:t>аорта</a:t>
            </a:r>
            <a:r>
              <a:rPr lang="ru-RU" sz="1600" smtClean="0"/>
              <a:t>. Крупные артерии распадаются на более мелкие – капилляры.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 </a:t>
            </a:r>
          </a:p>
        </p:txBody>
      </p:sp>
      <p:pic>
        <p:nvPicPr>
          <p:cNvPr id="13317" name="Picture 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95963" y="1700213"/>
            <a:ext cx="2160587" cy="4073525"/>
          </a:xfrm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5867400" y="5734050"/>
            <a:ext cx="21605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/>
              <a:t>1 — сердце;</a:t>
            </a:r>
          </a:p>
          <a:p>
            <a:r>
              <a:rPr lang="ru-RU" sz="1800"/>
              <a:t>2 — кровеносные сосуды.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Упражнения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smtClean="0"/>
              <a:t>Определите пульс в покое (сидя на стуле) и запишите свои показатели.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2.  Выполните одно из этих упражнений, которое вам больше нравится: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приседание (20 раз подряд);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ru-RU" sz="2400" smtClean="0"/>
              <a:t>прыжки на месте (30 раз подряд).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3.  Определите пульс после выполнения упражнения, запишите и сравните показатели до и после нагрузки. Сделайте вывод.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Органы чувств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   </a:t>
            </a:r>
            <a:r>
              <a:rPr lang="ru-RU" sz="1800" smtClean="0"/>
              <a:t>Органы чувств дают возможность людям и животным воспринимать окружающий мир. Всего у человека пять органов чувств:</a:t>
            </a:r>
          </a:p>
          <a:p>
            <a:pPr eaLnBrk="1" hangingPunct="1"/>
            <a:r>
              <a:rPr lang="ru-RU" sz="1800" smtClean="0"/>
              <a:t>глаза;</a:t>
            </a:r>
          </a:p>
          <a:p>
            <a:pPr eaLnBrk="1" hangingPunct="1"/>
            <a:r>
              <a:rPr lang="ru-RU" sz="1800" smtClean="0"/>
              <a:t>уши;</a:t>
            </a:r>
          </a:p>
          <a:p>
            <a:pPr eaLnBrk="1" hangingPunct="1"/>
            <a:r>
              <a:rPr lang="ru-RU" sz="1800" smtClean="0"/>
              <a:t>нос;</a:t>
            </a:r>
          </a:p>
          <a:p>
            <a:pPr eaLnBrk="1" hangingPunct="1"/>
            <a:r>
              <a:rPr lang="ru-RU" sz="1800" smtClean="0"/>
              <a:t>язык;</a:t>
            </a:r>
          </a:p>
          <a:p>
            <a:pPr eaLnBrk="1" hangingPunct="1"/>
            <a:r>
              <a:rPr lang="ru-RU" sz="1800" smtClean="0"/>
              <a:t>кожа.</a:t>
            </a:r>
          </a:p>
          <a:p>
            <a:pPr eaLnBrk="1" hangingPunct="1"/>
            <a:endParaRPr lang="ru-RU" sz="1800" smtClean="0"/>
          </a:p>
        </p:txBody>
      </p:sp>
      <p:pic>
        <p:nvPicPr>
          <p:cNvPr id="1536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067175" y="1844675"/>
            <a:ext cx="4371975" cy="453707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Глаза – </a:t>
            </a:r>
            <a:br>
              <a:rPr lang="ru-RU" sz="5400" smtClean="0">
                <a:solidFill>
                  <a:schemeClr val="tx2"/>
                </a:solidFill>
              </a:rPr>
            </a:br>
            <a:r>
              <a:rPr lang="ru-RU" sz="5400" smtClean="0">
                <a:solidFill>
                  <a:schemeClr val="tx2"/>
                </a:solidFill>
              </a:rPr>
              <a:t>органы зрения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            </a:t>
            </a:r>
            <a:r>
              <a:rPr lang="ru-RU" sz="1600" smtClean="0"/>
              <a:t>Глаз очень похож на фотоаппарат. Посредине каждого глаза небольшой чёрный кружок – зрачок. Через отверстие зрачка проходят лучи света, и на внутренней поверхности глаза появляется изображение того, что находится перед нами.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      Веки и ресницы защищают глаза от яркого света и пыли. Веки внутри влажные. Мигая, они всё время смывают с глаз пылинки. Брови не дают попасть в глаза капелькам пота, стекающим со лба.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6390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628775"/>
            <a:ext cx="403225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698" name="Group 18"/>
          <p:cNvGraphicFramePr>
            <a:graphicFrameLocks noGrp="1"/>
          </p:cNvGraphicFramePr>
          <p:nvPr/>
        </p:nvGraphicFramePr>
        <p:xfrm>
          <a:off x="0" y="0"/>
          <a:ext cx="207963" cy="23241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32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3" name="Rectangle 19"/>
          <p:cNvSpPr>
            <a:spLocks noChangeArrowheads="1"/>
          </p:cNvSpPr>
          <p:nvPr/>
        </p:nvSpPr>
        <p:spPr bwMode="auto">
          <a:xfrm>
            <a:off x="0" y="232410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Упражнения для глаз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1. Поморгайте 15—20 раз.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2. Посмотрите вправо, влево,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вверх, вниз. 3—5 раз.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3. Повращайте</a:t>
            </a:r>
            <a:r>
              <a:rPr lang="ru-RU" sz="1600" b="1" smtClean="0"/>
              <a:t> </a:t>
            </a:r>
            <a:r>
              <a:rPr lang="ru-RU" sz="1600" smtClean="0"/>
              <a:t>глазами сначала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влево, затем  вправо. 3—5 раз.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4. Поморгайте 10 раз.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5. Крепко закройте глаза,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надавливая веками на глазные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яблоки.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6. Поднимите палец на уровень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глаз, закрыв один глаз, другим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смотрите на палец, затем вдаль.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    6—8 раз каждым  глазом.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1600" smtClean="0"/>
              <a:t>7. Поморгайте 20 раз.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smtClean="0"/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4213" y="1844675"/>
            <a:ext cx="3732212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9346" name="Group 18"/>
          <p:cNvGraphicFramePr>
            <a:graphicFrameLocks noGrp="1"/>
          </p:cNvGraphicFramePr>
          <p:nvPr/>
        </p:nvGraphicFramePr>
        <p:xfrm>
          <a:off x="0" y="0"/>
          <a:ext cx="207963" cy="4854575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85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7" name="Rectangle 19"/>
          <p:cNvSpPr>
            <a:spLocks noChangeArrowheads="1"/>
          </p:cNvSpPr>
          <p:nvPr/>
        </p:nvSpPr>
        <p:spPr bwMode="auto">
          <a:xfrm>
            <a:off x="0" y="485457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folHlink"/>
                </a:solidFill>
              </a:rPr>
              <a:t>Подвижная </a:t>
            </a:r>
          </a:p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folHlink"/>
                </a:solidFill>
              </a:rPr>
              <a:t>      игра</a:t>
            </a:r>
          </a:p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folHlink"/>
                </a:solidFill>
              </a:rPr>
              <a:t>«Светофор»</a:t>
            </a:r>
          </a:p>
        </p:txBody>
      </p:sp>
      <p:pic>
        <p:nvPicPr>
          <p:cNvPr id="1843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1341438"/>
            <a:ext cx="3097213" cy="48244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Уши –</a:t>
            </a:r>
            <a:br>
              <a:rPr lang="ru-RU" sz="5400" smtClean="0">
                <a:solidFill>
                  <a:schemeClr val="tx2"/>
                </a:solidFill>
              </a:rPr>
            </a:br>
            <a:r>
              <a:rPr lang="ru-RU" sz="5400" smtClean="0">
                <a:solidFill>
                  <a:schemeClr val="tx2"/>
                </a:solidFill>
              </a:rPr>
              <a:t> органы слуха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37719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600" smtClean="0">
                <a:latin typeface="Arial" charset="0"/>
              </a:rPr>
              <a:t>            </a:t>
            </a:r>
            <a:r>
              <a:rPr lang="ru-RU" sz="1400" smtClean="0">
                <a:latin typeface="Arial" charset="0"/>
              </a:rPr>
              <a:t>С помощью ушей мы слышим  речь, музыку, различные звуки и даже шорохи. Ушные раковины , расположенные по бокам головы , помогают  понять, с какой стороны долетает звук.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684213" y="2708275"/>
            <a:ext cx="3890962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     </a:t>
            </a:r>
            <a:r>
              <a:rPr lang="ru-RU" sz="1400">
                <a:latin typeface="Arial" charset="0"/>
              </a:rPr>
              <a:t>Посредине ушной раковины есть </a:t>
            </a:r>
          </a:p>
          <a:p>
            <a:r>
              <a:rPr lang="ru-RU" sz="1400">
                <a:latin typeface="Arial" charset="0"/>
              </a:rPr>
              <a:t>маленькое отверстие. Через него звук</a:t>
            </a:r>
          </a:p>
          <a:p>
            <a:r>
              <a:rPr lang="ru-RU" sz="1400">
                <a:latin typeface="Arial" charset="0"/>
              </a:rPr>
              <a:t> проникает внутрь уха . Дальше его</a:t>
            </a:r>
          </a:p>
          <a:p>
            <a:r>
              <a:rPr lang="ru-RU" sz="1400">
                <a:latin typeface="Arial" charset="0"/>
              </a:rPr>
              <a:t> не пускает тоненькая гибкая </a:t>
            </a:r>
          </a:p>
          <a:p>
            <a:r>
              <a:rPr lang="ru-RU" sz="1400">
                <a:latin typeface="Arial" charset="0"/>
              </a:rPr>
              <a:t>барабанная перепонка. Звук её </a:t>
            </a:r>
          </a:p>
          <a:p>
            <a:r>
              <a:rPr lang="ru-RU" sz="1400">
                <a:latin typeface="Arial" charset="0"/>
              </a:rPr>
              <a:t>колеблет , и она передаёт эти колебания </a:t>
            </a:r>
          </a:p>
          <a:p>
            <a:r>
              <a:rPr lang="ru-RU" sz="1400">
                <a:latin typeface="Arial" charset="0"/>
              </a:rPr>
              <a:t>среднему уху. Но и оно ещё ничего не </a:t>
            </a:r>
          </a:p>
          <a:p>
            <a:r>
              <a:rPr lang="ru-RU" sz="1400">
                <a:latin typeface="Arial" charset="0"/>
              </a:rPr>
              <a:t>слышит. В нём только колеблются от</a:t>
            </a:r>
          </a:p>
          <a:p>
            <a:r>
              <a:rPr lang="ru-RU" sz="1400">
                <a:latin typeface="Arial" charset="0"/>
              </a:rPr>
              <a:t>звука три косточки: молоточек наковальня и </a:t>
            </a:r>
          </a:p>
          <a:p>
            <a:r>
              <a:rPr lang="ru-RU" sz="1400">
                <a:latin typeface="Arial" charset="0"/>
              </a:rPr>
              <a:t>стремечко. Свои колебания они передают </a:t>
            </a:r>
          </a:p>
          <a:p>
            <a:r>
              <a:rPr lang="ru-RU" sz="1400">
                <a:latin typeface="Arial" charset="0"/>
              </a:rPr>
              <a:t>жидкости, наполняющей внутреннее ухо. </a:t>
            </a:r>
          </a:p>
          <a:p>
            <a:r>
              <a:rPr lang="ru-RU" sz="1400">
                <a:latin typeface="Arial" charset="0"/>
              </a:rPr>
              <a:t>Вот оно-то и воспринимает всякий звук и </a:t>
            </a:r>
          </a:p>
          <a:p>
            <a:r>
              <a:rPr lang="ru-RU" sz="1400">
                <a:latin typeface="Arial" charset="0"/>
              </a:rPr>
              <a:t>передаёт его мозгу.</a:t>
            </a:r>
          </a:p>
          <a:p>
            <a:endParaRPr lang="ru-RU" sz="1400">
              <a:latin typeface="Arial" charset="0"/>
            </a:endParaRPr>
          </a:p>
        </p:txBody>
      </p:sp>
      <p:pic>
        <p:nvPicPr>
          <p:cNvPr id="19461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27538" y="1901825"/>
            <a:ext cx="4032250" cy="3643313"/>
          </a:xfr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Подвижная игра</a:t>
            </a:r>
            <a:br>
              <a:rPr lang="ru-RU" smtClean="0">
                <a:solidFill>
                  <a:schemeClr val="folHlink"/>
                </a:solidFill>
              </a:rPr>
            </a:br>
            <a:r>
              <a:rPr lang="ru-RU" smtClean="0">
                <a:solidFill>
                  <a:schemeClr val="folHlink"/>
                </a:solidFill>
              </a:rPr>
              <a:t>«Класс, смирно»</a:t>
            </a:r>
          </a:p>
        </p:txBody>
      </p:sp>
      <p:pic>
        <p:nvPicPr>
          <p:cNvPr id="2048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71775" y="1844675"/>
            <a:ext cx="4640263" cy="4897438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smtClean="0">
                <a:solidFill>
                  <a:schemeClr val="tx2"/>
                </a:solidFill>
              </a:rPr>
              <a:t>Нос-</a:t>
            </a:r>
            <a:br>
              <a:rPr lang="ru-RU" sz="6000" smtClean="0">
                <a:solidFill>
                  <a:schemeClr val="tx2"/>
                </a:solidFill>
              </a:rPr>
            </a:br>
            <a:r>
              <a:rPr lang="ru-RU" sz="6000" smtClean="0">
                <a:solidFill>
                  <a:schemeClr val="tx2"/>
                </a:solidFill>
              </a:rPr>
              <a:t>орган обоняния</a:t>
            </a:r>
          </a:p>
        </p:txBody>
      </p:sp>
      <p:pic>
        <p:nvPicPr>
          <p:cNvPr id="21507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773238"/>
            <a:ext cx="3816350" cy="3765550"/>
          </a:xfrm>
        </p:spPr>
      </p:pic>
      <p:sp>
        <p:nvSpPr>
          <p:cNvPr id="798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   Воздух попадает внутрь носа, пробегает по его извилистым каналам и сообщает о запахе чувствительным точкам, покрывающим внутреннюю оболочку носа. А они передают мозгу эти сведения.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       Нос – это одновременно и фильтр, и печка, и сторож.</a:t>
            </a:r>
          </a:p>
        </p:txBody>
      </p:sp>
      <p:sp>
        <p:nvSpPr>
          <p:cNvPr id="21509" name="Rectangle 9"/>
          <p:cNvSpPr>
            <a:spLocks noChangeArrowheads="1"/>
          </p:cNvSpPr>
          <p:nvPr/>
        </p:nvSpPr>
        <p:spPr bwMode="auto">
          <a:xfrm>
            <a:off x="1547813" y="5589588"/>
            <a:ext cx="237331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1 – носовая полость</a:t>
            </a:r>
          </a:p>
          <a:p>
            <a:pPr algn="ctr"/>
            <a:r>
              <a:rPr lang="ru-RU" sz="1800"/>
              <a:t>    2 – вдыхаемый воздух</a:t>
            </a:r>
          </a:p>
          <a:p>
            <a:pPr algn="ctr"/>
            <a:r>
              <a:rPr lang="ru-RU" sz="1800"/>
              <a:t>3 – орган обоняния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1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Как устроен человек ?</a:t>
            </a:r>
          </a:p>
        </p:txBody>
      </p:sp>
      <p:pic>
        <p:nvPicPr>
          <p:cNvPr id="4099" name="Picture 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4213" y="2060575"/>
            <a:ext cx="3771900" cy="3294063"/>
          </a:xfrm>
        </p:spPr>
      </p:pic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0" y="2338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4101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060575"/>
            <a:ext cx="39608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086" name="Group 30"/>
          <p:cNvGraphicFramePr>
            <a:graphicFrameLocks noGrp="1"/>
          </p:cNvGraphicFramePr>
          <p:nvPr/>
        </p:nvGraphicFramePr>
        <p:xfrm>
          <a:off x="0" y="2338388"/>
          <a:ext cx="208280" cy="126523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4" name="Rectangle 31"/>
          <p:cNvSpPr>
            <a:spLocks noChangeArrowheads="1"/>
          </p:cNvSpPr>
          <p:nvPr/>
        </p:nvSpPr>
        <p:spPr bwMode="auto">
          <a:xfrm>
            <a:off x="0" y="360362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50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smtClean="0">
                <a:solidFill>
                  <a:schemeClr val="tx2"/>
                </a:solidFill>
              </a:rPr>
              <a:t>Язык – </a:t>
            </a:r>
            <a:br>
              <a:rPr lang="ru-RU" sz="6000" smtClean="0">
                <a:solidFill>
                  <a:schemeClr val="tx2"/>
                </a:solidFill>
              </a:rPr>
            </a:br>
            <a:r>
              <a:rPr lang="ru-RU" sz="6000" smtClean="0">
                <a:solidFill>
                  <a:schemeClr val="tx2"/>
                </a:solidFill>
              </a:rPr>
              <a:t>орган вкуса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   </a:t>
            </a:r>
          </a:p>
          <a:p>
            <a:pPr eaLnBrk="1" hangingPunct="1"/>
            <a:r>
              <a:rPr lang="ru-RU" sz="1600" smtClean="0"/>
              <a:t> Язык покрыт бесчисленным множеством крохотных сосочков, которые определяют, что именно попало в рот – кислое или сладкое, солёное или горькое. Определяют и сообщают об этом мозгу.</a:t>
            </a:r>
          </a:p>
          <a:p>
            <a:pPr eaLnBrk="1" hangingPunct="1"/>
            <a:r>
              <a:rPr lang="ru-RU" sz="1600" smtClean="0"/>
              <a:t>    Кончик языка особенно чувствителен к сладкому. Края языка лучше всего ощущают кислое и солёное, а его основание – горькое. </a:t>
            </a:r>
          </a:p>
        </p:txBody>
      </p:sp>
      <p:pic>
        <p:nvPicPr>
          <p:cNvPr id="2253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1844675"/>
            <a:ext cx="2882900" cy="4032250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Кожа- орган осязания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400" smtClean="0"/>
              <a:t>          Кожей мы ощущаем холод, тепло, боль. Если бы не было этого чувства, то мы ходили бы в порезах и ожогах. Кожа надёжный защитник от многих опасностей.</a:t>
            </a:r>
          </a:p>
          <a:p>
            <a:pPr eaLnBrk="1" hangingPunct="1">
              <a:buFontTx/>
              <a:buNone/>
            </a:pPr>
            <a:r>
              <a:rPr lang="ru-RU" sz="1400" smtClean="0"/>
              <a:t>        Рассматривая строение кожи, можно увидеть под наружным тонким слоем корни волос, маленькие желёзки и большое количество различных чувствительных телец. Эти тельца посылают по нервам в мозг срочные сообщения: одни- о холоде, тепле, другие- о боли. В ответ мозг принимает решения и следит за их выполнением.</a:t>
            </a:r>
          </a:p>
        </p:txBody>
      </p:sp>
      <p:pic>
        <p:nvPicPr>
          <p:cNvPr id="2355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78375" y="1700213"/>
            <a:ext cx="3435350" cy="4249737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Упражнения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 smtClean="0"/>
              <a:t>Назовите органы чувств.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2. Почему нос называют фильтром, печкой и сторожем?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3. Назовите вкусовые зоны, расположенные на языке.</a:t>
            </a:r>
          </a:p>
          <a:p>
            <a:pPr marL="609600" indent="-609600" eaLnBrk="1" hangingPunct="1">
              <a:buFontTx/>
              <a:buNone/>
            </a:pPr>
            <a:r>
              <a:rPr lang="ru-RU" sz="2800" smtClean="0"/>
              <a:t>4. Проведите опыт на чувствительность кожи ( холод, тепло, боль).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Подвижная игра на внимание</a:t>
            </a:r>
            <a:r>
              <a:rPr lang="ru-RU" smtClean="0"/>
              <a:t> 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440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ru-RU" sz="4400" smtClean="0">
                <a:solidFill>
                  <a:schemeClr val="hlink"/>
                </a:solidFill>
              </a:rPr>
              <a:t>«Карлики – великаны»</a:t>
            </a:r>
          </a:p>
        </p:txBody>
      </p:sp>
      <p:pic>
        <p:nvPicPr>
          <p:cNvPr id="2560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140200" y="1916113"/>
            <a:ext cx="4248150" cy="4464050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8175" y="115888"/>
            <a:ext cx="5724525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Использованная литература: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r>
              <a:rPr lang="ru-RU" sz="2000" smtClean="0">
                <a:solidFill>
                  <a:srgbClr val="251C96"/>
                </a:solidFill>
              </a:rPr>
              <a:t>1.И.М.Бутин, И.А.Бутина,Т.Н.Леонтьева, С.М.Масленников. Физическая культура в начальных классах. - М.,2001.</a:t>
            </a:r>
          </a:p>
          <a:p>
            <a:pPr eaLnBrk="1" hangingPunct="1">
              <a:buFontTx/>
              <a:buNone/>
            </a:pPr>
            <a:r>
              <a:rPr lang="ru-RU" sz="2000" smtClean="0">
                <a:solidFill>
                  <a:srgbClr val="251C96"/>
                </a:solidFill>
              </a:rPr>
              <a:t>2.Е.Н.Литвинов, Г.И.Погадаев, Т.Ю.Торочкова, Р.Я.Шитова. Ура, физкультура!: учебник для учащихся 2-4 классов.- М.,2000.</a:t>
            </a:r>
          </a:p>
          <a:p>
            <a:pPr eaLnBrk="1" hangingPunct="1">
              <a:buFontTx/>
              <a:buNone/>
            </a:pPr>
            <a:r>
              <a:rPr lang="ru-RU" sz="2000" smtClean="0">
                <a:solidFill>
                  <a:srgbClr val="251C96"/>
                </a:solidFill>
              </a:rPr>
              <a:t> 3.Игры, забавы, развлечения для детей и взрослых: Нескучная энциклопедия/сост.:Е.П.Гайдаренко. – Донецк,1997.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smtClean="0">
                <a:solidFill>
                  <a:schemeClr val="tx2"/>
                </a:solidFill>
              </a:rPr>
              <a:t>Скелет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Скелет – опора нашего организма. Без него тело человека было бы бесформенным. В организме человека более 200 костей. Череп защищает от травм головной мозг, позвоночник – спинной мозг, грудная клетка- сердце и легкие. Кости составляют </a:t>
            </a:r>
            <a:r>
              <a:rPr lang="ru-RU" sz="1600" b="1" smtClean="0"/>
              <a:t>скелет</a:t>
            </a:r>
            <a:r>
              <a:rPr lang="ru-RU" sz="1600" smtClean="0"/>
              <a:t>. </a:t>
            </a:r>
          </a:p>
          <a:p>
            <a:pPr eaLnBrk="1" hangingPunct="1"/>
            <a:r>
              <a:rPr lang="ru-RU" sz="1600" smtClean="0"/>
              <a:t>  Кости соединены суставами. Они позволяют человеку двигаться.</a:t>
            </a:r>
          </a:p>
        </p:txBody>
      </p:sp>
      <p:pic>
        <p:nvPicPr>
          <p:cNvPr id="5124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73613" y="1828800"/>
            <a:ext cx="3444875" cy="3657600"/>
          </a:xfrm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3779838" y="5589588"/>
            <a:ext cx="49101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/>
              <a:t> 1 — череп; 2 — грудная клетка; 3 — плечо;</a:t>
            </a:r>
          </a:p>
          <a:p>
            <a:pPr algn="just"/>
            <a:r>
              <a:rPr lang="ru-RU"/>
              <a:t> 4 — предплечье; 5 — кисть; 6 — рёбра; 7 — позвоночник; </a:t>
            </a:r>
          </a:p>
          <a:p>
            <a:pPr algn="just"/>
            <a:r>
              <a:rPr lang="ru-RU"/>
              <a:t>8 — таз; 9 — лопатка; 10 — бедро; 11 — голень; 12 — стопа.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Упражнение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mtClean="0"/>
              <a:t>      </a:t>
            </a:r>
            <a:r>
              <a:rPr lang="ru-RU" smtClean="0">
                <a:solidFill>
                  <a:schemeClr val="hlink"/>
                </a:solidFill>
              </a:rPr>
              <a:t>Закрепить знание скелета на практике: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Каково значение скелета?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2.  Назвать основные части скелета.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-3060700" y="188913"/>
            <a:ext cx="10113963" cy="1563687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chemeClr val="tx2"/>
                </a:solidFill>
              </a:rPr>
              <a:t>Мышцы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37719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У человека более 500 мышц. Они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прикрепляются к костям сухожилиями и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обладают особыми свойствами: они могут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сокращаться и расслабляться. Когда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мышцы сокращаются, расположение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костей меняется. Так происходит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движение. Благодаря движению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происходит развитие всех органов. 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     Итак, мышцы необходимы для жизни и</a:t>
            </a: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развития организма человека.</a:t>
            </a:r>
          </a:p>
          <a:p>
            <a:pPr eaLnBrk="1" hangingPunct="1">
              <a:buFontTx/>
              <a:buNone/>
            </a:pPr>
            <a:endParaRPr lang="ru-RU" sz="1400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ru-RU" sz="140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ru-RU" sz="1400" smtClean="0">
                <a:latin typeface="Arial" charset="0"/>
              </a:rPr>
              <a:t>                                       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427538" y="1773238"/>
            <a:ext cx="3771900" cy="365760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54290" name="Group 18"/>
          <p:cNvGraphicFramePr>
            <a:graphicFrameLocks noGrp="1"/>
          </p:cNvGraphicFramePr>
          <p:nvPr/>
        </p:nvGraphicFramePr>
        <p:xfrm>
          <a:off x="0" y="0"/>
          <a:ext cx="208280" cy="42291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22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6" name="Rectangle 19"/>
          <p:cNvSpPr>
            <a:spLocks noChangeArrowheads="1"/>
          </p:cNvSpPr>
          <p:nvPr/>
        </p:nvSpPr>
        <p:spPr bwMode="auto">
          <a:xfrm>
            <a:off x="0" y="422910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  <p:sp>
        <p:nvSpPr>
          <p:cNvPr id="7177" name="Rectangle 20"/>
          <p:cNvSpPr>
            <a:spLocks noChangeArrowheads="1"/>
          </p:cNvSpPr>
          <p:nvPr/>
        </p:nvSpPr>
        <p:spPr bwMode="auto">
          <a:xfrm>
            <a:off x="2195513" y="5661025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/>
              <a:t>                                    </a:t>
            </a:r>
          </a:p>
          <a:p>
            <a:r>
              <a:rPr lang="ru-RU" sz="1800"/>
              <a:t>                                  1 – мышцы;</a:t>
            </a:r>
          </a:p>
          <a:p>
            <a:r>
              <a:rPr lang="ru-RU" sz="1800"/>
              <a:t>                                  2 – сухожилия.</a:t>
            </a:r>
          </a:p>
        </p:txBody>
      </p:sp>
      <p:sp>
        <p:nvSpPr>
          <p:cNvPr id="71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7179" name="Picture 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549275"/>
            <a:ext cx="388937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4304" name="Group 32"/>
          <p:cNvGraphicFramePr>
            <a:graphicFrameLocks noGrp="1"/>
          </p:cNvGraphicFramePr>
          <p:nvPr/>
        </p:nvGraphicFramePr>
        <p:xfrm>
          <a:off x="0" y="0"/>
          <a:ext cx="208280" cy="66675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666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2" name="Rectangle 33"/>
          <p:cNvSpPr>
            <a:spLocks noChangeArrowheads="1"/>
          </p:cNvSpPr>
          <p:nvPr/>
        </p:nvSpPr>
        <p:spPr bwMode="auto">
          <a:xfrm>
            <a:off x="0" y="666750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Общеразвивающие упражнения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sz="2400" smtClean="0"/>
              <a:t>«На параде».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/>
              <a:t>2. «Вырастем большими».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/>
              <a:t>3. «Маятник».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/>
              <a:t>4. «Велосипед».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/>
              <a:t>5. «Петрушка».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/>
              <a:t>6. «Кошка».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/>
              <a:t>7. «Мячик».</a:t>
            </a:r>
          </a:p>
        </p:txBody>
      </p:sp>
      <p:pic>
        <p:nvPicPr>
          <p:cNvPr id="819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419475" y="1700213"/>
            <a:ext cx="4968875" cy="4960937"/>
          </a:xfr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 Органы       пищеварения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1600" smtClean="0"/>
              <a:t>Какой же путь проходит пища в организме человека?</a:t>
            </a:r>
          </a:p>
          <a:p>
            <a:pPr eaLnBrk="1" hangingPunct="1">
              <a:buFontTx/>
              <a:buNone/>
            </a:pPr>
            <a:r>
              <a:rPr lang="ru-RU" sz="1600" smtClean="0"/>
              <a:t>      Начинается он во рту. Здесь пища пережёвывается, смачивается слюной и по пищеводу поступает в желудок. Там находится 3-5 часов, а затем переходит в кишечник.  В желудке пища окончательно переваривается и через стенки кишечника и кровеносных сосудов поступает в кровь. Непереваренные остатки пищи поступают в толстую кишку.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 rot="-3110839">
            <a:off x="7527925" y="60896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23825">
              <a:tabLst>
                <a:tab pos="250825" algn="l"/>
              </a:tabLst>
            </a:pPr>
            <a:r>
              <a:rPr lang="ru-RU" sz="1800"/>
              <a:t> </a:t>
            </a:r>
          </a:p>
        </p:txBody>
      </p:sp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0" y="1176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57368" name="Group 24"/>
          <p:cNvGraphicFramePr>
            <a:graphicFrameLocks noGrp="1"/>
          </p:cNvGraphicFramePr>
          <p:nvPr/>
        </p:nvGraphicFramePr>
        <p:xfrm>
          <a:off x="0" y="1176338"/>
          <a:ext cx="208280" cy="358933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358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4" name="Rectangle 25"/>
          <p:cNvSpPr>
            <a:spLocks noChangeArrowheads="1"/>
          </p:cNvSpPr>
          <p:nvPr/>
        </p:nvSpPr>
        <p:spPr bwMode="auto">
          <a:xfrm>
            <a:off x="0" y="476567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  <p:pic>
        <p:nvPicPr>
          <p:cNvPr id="9225" name="Picture 2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835150" y="1700213"/>
            <a:ext cx="2998788" cy="4824412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Упражнение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solidFill>
                  <a:schemeClr val="hlink"/>
                </a:solidFill>
              </a:rPr>
              <a:t>     Закрепить знания об органах пищеварения: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400" smtClean="0"/>
              <a:t>Назовите органы пищеварения.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2.  Какую пищу надо есть, чтобы быть здоровым?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400" smtClean="0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</a:t>
            </a:r>
            <a:r>
              <a:rPr lang="ru-RU" sz="2400" smtClean="0">
                <a:solidFill>
                  <a:srgbClr val="D60093"/>
                </a:solidFill>
              </a:rPr>
              <a:t>Чтобы быть здоровым, нужно питаться разнообразной пищей, меньше есть мучного и сладкого, отдавая предпочтение овощам, фруктам, кисломолочным продуктам.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4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  <p:bldP spid="94213" grpId="0" build="p"/>
      <p:bldP spid="942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smtClean="0">
                <a:solidFill>
                  <a:schemeClr val="tx2"/>
                </a:solidFill>
              </a:rPr>
              <a:t>Органы дыхания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1600" smtClean="0"/>
              <a:t>         </a:t>
            </a:r>
          </a:p>
          <a:p>
            <a:pPr eaLnBrk="1" hangingPunct="1">
              <a:buFontTx/>
              <a:buNone/>
            </a:pPr>
            <a:r>
              <a:rPr lang="ru-RU" sz="1600" smtClean="0"/>
              <a:t>          Дыхание- важнейшая функция организма. Без воздуха человек может прожить всего несколько минут. Вдыхаемый нами воздух сначала попадает в нос. Там согревается, очищается, увлажняется и через трахею поступает в лёгкие.</a:t>
            </a:r>
          </a:p>
        </p:txBody>
      </p:sp>
      <p:sp>
        <p:nvSpPr>
          <p:cNvPr id="1126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787900" y="1916113"/>
            <a:ext cx="3771900" cy="3657600"/>
          </a:xfrm>
        </p:spPr>
        <p:txBody>
          <a:bodyPr/>
          <a:lstStyle/>
          <a:p>
            <a:pPr marL="533400" indent="-533400" eaLnBrk="1" hangingPunct="1"/>
            <a:endParaRPr lang="ru-RU" sz="2800" smtClean="0"/>
          </a:p>
        </p:txBody>
      </p:sp>
      <p:sp>
        <p:nvSpPr>
          <p:cNvPr id="1126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773238"/>
            <a:ext cx="2505075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9412" name="Group 20"/>
          <p:cNvGraphicFramePr>
            <a:graphicFrameLocks noGrp="1"/>
          </p:cNvGraphicFramePr>
          <p:nvPr/>
        </p:nvGraphicFramePr>
        <p:xfrm>
          <a:off x="0" y="0"/>
          <a:ext cx="207963" cy="281940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81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3" name="Rectangle 21"/>
          <p:cNvSpPr>
            <a:spLocks noChangeArrowheads="1"/>
          </p:cNvSpPr>
          <p:nvPr/>
        </p:nvSpPr>
        <p:spPr bwMode="auto">
          <a:xfrm>
            <a:off x="0" y="2819400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800">
                <a:latin typeface="Arial" charset="0"/>
              </a:rPr>
              <a:t/>
            </a:r>
            <a:br>
              <a:rPr lang="ru-RU" sz="1800">
                <a:latin typeface="Arial" charset="0"/>
              </a:rPr>
            </a:br>
            <a:endParaRPr lang="ru-RU" sz="18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  <p:sp>
        <p:nvSpPr>
          <p:cNvPr id="11274" name="Rectangle 22"/>
          <p:cNvSpPr>
            <a:spLocks noChangeArrowheads="1"/>
          </p:cNvSpPr>
          <p:nvPr/>
        </p:nvSpPr>
        <p:spPr bwMode="auto">
          <a:xfrm>
            <a:off x="4787900" y="5667375"/>
            <a:ext cx="244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128588" algn="l"/>
              </a:tabLst>
            </a:pPr>
            <a:r>
              <a:rPr lang="ru-RU" sz="1800"/>
              <a:t>1-нос       </a:t>
            </a:r>
          </a:p>
          <a:p>
            <a:pPr algn="ctr">
              <a:tabLst>
                <a:tab pos="128588" algn="l"/>
              </a:tabLst>
            </a:pPr>
            <a:r>
              <a:rPr lang="ru-RU" sz="1800"/>
              <a:t>         2-  трахея;</a:t>
            </a:r>
          </a:p>
          <a:p>
            <a:pPr algn="ctr">
              <a:tabLst>
                <a:tab pos="128588" algn="l"/>
              </a:tabLst>
            </a:pPr>
            <a:r>
              <a:rPr lang="ru-RU" sz="1800"/>
              <a:t>        3- лёгкое.</a:t>
            </a:r>
          </a:p>
          <a:p>
            <a:pPr algn="ctr" eaLnBrk="0" hangingPunct="0">
              <a:tabLst>
                <a:tab pos="128588" algn="l"/>
              </a:tabLst>
            </a:pPr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651</TotalTime>
  <Words>1269</Words>
  <Application>Microsoft PowerPoint</Application>
  <PresentationFormat>Экран (4:3)</PresentationFormat>
  <Paragraphs>195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Пастель</vt:lpstr>
      <vt:lpstr>Слайд 1</vt:lpstr>
      <vt:lpstr>Как устроен человек ?</vt:lpstr>
      <vt:lpstr>Скелет</vt:lpstr>
      <vt:lpstr>Упражнение</vt:lpstr>
      <vt:lpstr>Мышцы</vt:lpstr>
      <vt:lpstr>Общеразвивающие упражнения</vt:lpstr>
      <vt:lpstr> Органы       пищеварения</vt:lpstr>
      <vt:lpstr>Упражнение</vt:lpstr>
      <vt:lpstr>Органы дыхания</vt:lpstr>
      <vt:lpstr>Комплекс дыхательной гимнастики</vt:lpstr>
      <vt:lpstr>Органы кровообращения</vt:lpstr>
      <vt:lpstr>Упражнения</vt:lpstr>
      <vt:lpstr>Органы чувств</vt:lpstr>
      <vt:lpstr>Глаза –  органы зрения</vt:lpstr>
      <vt:lpstr>Упражнения для глаз</vt:lpstr>
      <vt:lpstr>Слайд 16</vt:lpstr>
      <vt:lpstr>Уши –  органы слуха</vt:lpstr>
      <vt:lpstr>Подвижная игра «Класс, смирно»</vt:lpstr>
      <vt:lpstr>Нос- орган обоняния</vt:lpstr>
      <vt:lpstr>Язык –  орган вкуса</vt:lpstr>
      <vt:lpstr>Кожа- орган осязания</vt:lpstr>
      <vt:lpstr>Упражнения</vt:lpstr>
      <vt:lpstr>Подвижная игра на внимание </vt:lpstr>
      <vt:lpstr>Слайд 24</vt:lpstr>
      <vt:lpstr>Использованная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admin</cp:lastModifiedBy>
  <cp:revision>104</cp:revision>
  <dcterms:created xsi:type="dcterms:W3CDTF">2008-02-05T12:54:51Z</dcterms:created>
  <dcterms:modified xsi:type="dcterms:W3CDTF">2017-10-13T08:40:21Z</dcterms:modified>
</cp:coreProperties>
</file>