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36"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Равнобедренный треугольник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540544" y="776288"/>
            <a:ext cx="8062912" cy="1470025"/>
          </a:xfrm>
        </p:spPr>
        <p:txBody>
          <a:bodyPr anchor="b">
            <a:normAutofit/>
          </a:bodyPr>
          <a:lstStyle>
            <a:lvl1pPr algn="r">
              <a:defRPr sz="440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1371600" y="6012656"/>
            <a:ext cx="5791200" cy="365125"/>
          </a:xfrm>
        </p:spPr>
        <p:txBody>
          <a:bodyPr tIns="0" bIns="0" anchor="t"/>
          <a:lstStyle>
            <a:lvl1pPr algn="r">
              <a:defRPr sz="1000"/>
            </a:lvl1pPr>
          </a:lstStyle>
          <a:p>
            <a:fld id="{B4C71EC6-210F-42DE-9C53-41977AD35B3D}" type="datetimeFigureOut">
              <a:rPr lang="ru-RU" smtClean="0"/>
              <a:pPr/>
              <a:t>26.01.2016</a:t>
            </a:fld>
            <a:endParaRPr lang="ru-RU"/>
          </a:p>
        </p:txBody>
      </p:sp>
      <p:sp>
        <p:nvSpPr>
          <p:cNvPr id="17" name="Нижний колонтитул 16"/>
          <p:cNvSpPr>
            <a:spLocks noGrp="1"/>
          </p:cNvSpPr>
          <p:nvPr>
            <p:ph type="ftr" sz="quarter" idx="11"/>
          </p:nvPr>
        </p:nvSpPr>
        <p:spPr>
          <a:xfrm>
            <a:off x="1371600" y="5650704"/>
            <a:ext cx="5791200" cy="365125"/>
          </a:xfrm>
        </p:spPr>
        <p:txBody>
          <a:bodyPr tIns="0" bIns="0" anchor="b"/>
          <a:lstStyle>
            <a:lvl1pPr algn="r">
              <a:defRPr sz="1100"/>
            </a:lvl1pPr>
          </a:lstStyle>
          <a:p>
            <a:endParaRPr lang="ru-RU"/>
          </a:p>
        </p:txBody>
      </p:sp>
      <p:sp>
        <p:nvSpPr>
          <p:cNvPr id="29" name="Номер слайда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19B0651-EE4F-4900-A07F-96A6BFA9D0F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pPr/>
              <a:t>26.01.2016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381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81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pPr/>
              <a:t>26.01.2016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399032"/>
          </a:xfrm>
        </p:spPr>
        <p:txBody>
          <a:bodyPr/>
          <a:lstStyle/>
          <a:p>
            <a:r>
              <a:rPr kumimoji="0" lang="ru-RU" smtClean="0"/>
              <a:t>Образец заголовка</a:t>
            </a:r>
            <a:endParaRPr kumimoji="0" lang="en-US"/>
          </a:p>
        </p:txBody>
      </p:sp>
      <p:sp>
        <p:nvSpPr>
          <p:cNvPr id="3" name="Объект 2"/>
          <p:cNvSpPr>
            <a:spLocks noGrp="1"/>
          </p:cNvSpPr>
          <p:nvPr>
            <p:ph idx="1"/>
          </p:nvPr>
        </p:nvSpPr>
        <p:spPr>
          <a:xfrm>
            <a:off x="457200" y="1882808"/>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791456" y="6480048"/>
            <a:ext cx="2133600" cy="301752"/>
          </a:xfrm>
        </p:spPr>
        <p:txBody>
          <a:bodyPr/>
          <a:lstStyle/>
          <a:p>
            <a:fld id="{B4C71EC6-210F-42DE-9C53-41977AD35B3D}" type="datetimeFigureOut">
              <a:rPr lang="ru-RU" smtClean="0"/>
              <a:pPr/>
              <a:t>26.01.2016</a:t>
            </a:fld>
            <a:endParaRPr lang="ru-RU"/>
          </a:p>
        </p:txBody>
      </p:sp>
      <p:sp>
        <p:nvSpPr>
          <p:cNvPr id="5" name="Нижний колонтитул 4"/>
          <p:cNvSpPr>
            <a:spLocks noGrp="1"/>
          </p:cNvSpPr>
          <p:nvPr>
            <p:ph type="ftr" sz="quarter" idx="11"/>
          </p:nvPr>
        </p:nvSpPr>
        <p:spPr>
          <a:xfrm>
            <a:off x="457200" y="6480969"/>
            <a:ext cx="4260056" cy="300831"/>
          </a:xfrm>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9" name="Прямоугольный треугольник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Равнобедренный треугольник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Дата 3"/>
          <p:cNvSpPr>
            <a:spLocks noGrp="1"/>
          </p:cNvSpPr>
          <p:nvPr>
            <p:ph type="dt" sz="half" idx="10"/>
          </p:nvPr>
        </p:nvSpPr>
        <p:spPr>
          <a:xfrm>
            <a:off x="6955632" y="6477000"/>
            <a:ext cx="2133600" cy="304800"/>
          </a:xfrm>
        </p:spPr>
        <p:txBody>
          <a:bodyPr/>
          <a:lstStyle/>
          <a:p>
            <a:fld id="{B4C71EC6-210F-42DE-9C53-41977AD35B3D}" type="datetimeFigureOut">
              <a:rPr lang="ru-RU" smtClean="0"/>
              <a:pPr/>
              <a:t>26.01.2016</a:t>
            </a:fld>
            <a:endParaRPr lang="ru-RU"/>
          </a:p>
        </p:txBody>
      </p:sp>
      <p:sp>
        <p:nvSpPr>
          <p:cNvPr id="5" name="Нижний колонтитул 4"/>
          <p:cNvSpPr>
            <a:spLocks noGrp="1"/>
          </p:cNvSpPr>
          <p:nvPr>
            <p:ph type="ftr" sz="quarter" idx="11"/>
          </p:nvPr>
        </p:nvSpPr>
        <p:spPr>
          <a:xfrm>
            <a:off x="2619376" y="6480969"/>
            <a:ext cx="4260056" cy="300831"/>
          </a:xfrm>
        </p:spPr>
        <p:txBody>
          <a:bodyPr/>
          <a:lstStyle/>
          <a:p>
            <a:endParaRPr lang="ru-RU"/>
          </a:p>
        </p:txBody>
      </p:sp>
      <p:sp>
        <p:nvSpPr>
          <p:cNvPr id="6" name="Номер слайда 5"/>
          <p:cNvSpPr>
            <a:spLocks noGrp="1"/>
          </p:cNvSpPr>
          <p:nvPr>
            <p:ph type="sldNum" sz="quarter" idx="12"/>
          </p:nvPr>
        </p:nvSpPr>
        <p:spPr>
          <a:xfrm>
            <a:off x="8451056" y="809624"/>
            <a:ext cx="502920" cy="300831"/>
          </a:xfrm>
        </p:spPr>
        <p:txBody>
          <a:bodyPr/>
          <a:lstStyle/>
          <a:p>
            <a:fld id="{B19B0651-EE4F-4900-A07F-96A6BFA9D0F0}" type="slidenum">
              <a:rPr lang="ru-RU" smtClean="0"/>
              <a:pPr/>
              <a:t>‹#›</a:t>
            </a:fld>
            <a:endParaRPr lang="ru-RU"/>
          </a:p>
        </p:txBody>
      </p:sp>
      <p:cxnSp>
        <p:nvCxnSpPr>
          <p:cNvPr id="11" name="Прямая соединительная линия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Прямая соединительная линия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Заголовок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marL="0" algn="l">
              <a:defRPr/>
            </a:lvl1pPr>
          </a:lstStyle>
          <a:p>
            <a:r>
              <a:rPr kumimoji="0" lang="ru-RU" smtClean="0"/>
              <a:t>Образец заголовка</a:t>
            </a:r>
            <a:endParaRPr kumimoji="0" lang="en-US"/>
          </a:p>
        </p:txBody>
      </p:sp>
      <p:sp>
        <p:nvSpPr>
          <p:cNvPr id="3" name="Объект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4791456" y="6480969"/>
            <a:ext cx="2133600" cy="301752"/>
          </a:xfrm>
        </p:spPr>
        <p:txBody>
          <a:bodyPr/>
          <a:lstStyle/>
          <a:p>
            <a:fld id="{B4C71EC6-210F-42DE-9C53-41977AD35B3D}" type="datetimeFigureOut">
              <a:rPr lang="ru-RU" smtClean="0"/>
              <a:pPr/>
              <a:t>26.01.2016</a:t>
            </a:fld>
            <a:endParaRPr lang="ru-RU"/>
          </a:p>
        </p:txBody>
      </p:sp>
      <p:sp>
        <p:nvSpPr>
          <p:cNvPr id="6" name="Нижний колонтитул 5"/>
          <p:cNvSpPr>
            <a:spLocks noGrp="1"/>
          </p:cNvSpPr>
          <p:nvPr>
            <p:ph type="ftr" sz="quarter" idx="11"/>
          </p:nvPr>
        </p:nvSpPr>
        <p:spPr>
          <a:xfrm>
            <a:off x="457200" y="6480969"/>
            <a:ext cx="4260056" cy="301752"/>
          </a:xfrm>
        </p:spPr>
        <p:txBody>
          <a:bodyPr/>
          <a:lstStyle/>
          <a:p>
            <a:endParaRPr lang="ru-RU"/>
          </a:p>
        </p:txBody>
      </p:sp>
      <p:sp>
        <p:nvSpPr>
          <p:cNvPr id="7" name="Номер слайда 6"/>
          <p:cNvSpPr>
            <a:spLocks noGrp="1"/>
          </p:cNvSpPr>
          <p:nvPr>
            <p:ph type="sldNum" sz="quarter" idx="12"/>
          </p:nvPr>
        </p:nvSpPr>
        <p:spPr>
          <a:xfrm>
            <a:off x="7589520" y="6480969"/>
            <a:ext cx="502920" cy="301752"/>
          </a:xfrm>
        </p:spPr>
        <p:txBody>
          <a:bodyPr/>
          <a:lstStyle/>
          <a:p>
            <a:fld id="{B19B0651-EE4F-4900-A07F-96A6BFA9D0F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Объект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a:xfrm>
            <a:off x="4791456" y="6480969"/>
            <a:ext cx="2130552" cy="301752"/>
          </a:xfrm>
        </p:spPr>
        <p:txBody>
          <a:bodyPr/>
          <a:lstStyle/>
          <a:p>
            <a:fld id="{B4C71EC6-210F-42DE-9C53-41977AD35B3D}" type="datetimeFigureOut">
              <a:rPr lang="ru-RU" smtClean="0"/>
              <a:pPr/>
              <a:t>26.01.2016</a:t>
            </a:fld>
            <a:endParaRPr lang="ru-RU"/>
          </a:p>
        </p:txBody>
      </p:sp>
      <p:sp>
        <p:nvSpPr>
          <p:cNvPr id="8" name="Нижний колонтитул 7"/>
          <p:cNvSpPr>
            <a:spLocks noGrp="1"/>
          </p:cNvSpPr>
          <p:nvPr>
            <p:ph type="ftr" sz="quarter" idx="11"/>
          </p:nvPr>
        </p:nvSpPr>
        <p:spPr>
          <a:xfrm>
            <a:off x="457200" y="6480969"/>
            <a:ext cx="4261104" cy="301752"/>
          </a:xfrm>
        </p:spPr>
        <p:txBody>
          <a:bodyPr/>
          <a:lstStyle/>
          <a:p>
            <a:endParaRPr lang="ru-RU"/>
          </a:p>
        </p:txBody>
      </p:sp>
      <p:sp>
        <p:nvSpPr>
          <p:cNvPr id="9" name="Номер слайда 8"/>
          <p:cNvSpPr>
            <a:spLocks noGrp="1"/>
          </p:cNvSpPr>
          <p:nvPr>
            <p:ph type="sldNum" sz="quarter" idx="12"/>
          </p:nvPr>
        </p:nvSpPr>
        <p:spPr>
          <a:xfrm>
            <a:off x="7589520" y="6483096"/>
            <a:ext cx="502920" cy="301752"/>
          </a:xfrm>
        </p:spPr>
        <p:txBody>
          <a:bodyPr/>
          <a:lstStyle>
            <a:lvl1pPr algn="ctr">
              <a:defRPr/>
            </a:lvl1pPr>
          </a:lstStyle>
          <a:p>
            <a:fld id="{B19B0651-EE4F-4900-A07F-96A6BFA9D0F0}"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b="0"/>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B4C71EC6-210F-42DE-9C53-41977AD35B3D}" type="datetimeFigureOut">
              <a:rPr lang="ru-RU" smtClean="0"/>
              <a:pPr/>
              <a:t>26.01.2016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791456" y="6480969"/>
            <a:ext cx="2133600" cy="301752"/>
          </a:xfrm>
        </p:spPr>
        <p:txBody>
          <a:bodyPr/>
          <a:lstStyle/>
          <a:p>
            <a:fld id="{B4C71EC6-210F-42DE-9C53-41977AD35B3D}" type="datetimeFigureOut">
              <a:rPr lang="ru-RU" smtClean="0"/>
              <a:pPr/>
              <a:t>26.01.2016</a:t>
            </a:fld>
            <a:endParaRPr lang="ru-RU"/>
          </a:p>
        </p:txBody>
      </p:sp>
      <p:sp>
        <p:nvSpPr>
          <p:cNvPr id="3" name="Нижний колонтитул 2"/>
          <p:cNvSpPr>
            <a:spLocks noGrp="1"/>
          </p:cNvSpPr>
          <p:nvPr>
            <p:ph type="ftr" sz="quarter" idx="11"/>
          </p:nvPr>
        </p:nvSpPr>
        <p:spPr>
          <a:xfrm>
            <a:off x="457200" y="6481890"/>
            <a:ext cx="4260056" cy="300831"/>
          </a:xfrm>
        </p:spPr>
        <p:txBody>
          <a:bodyPr/>
          <a:lstStyle/>
          <a:p>
            <a:endParaRPr lang="ru-RU"/>
          </a:p>
        </p:txBody>
      </p:sp>
      <p:sp>
        <p:nvSpPr>
          <p:cNvPr id="4" name="Номер слайда 3"/>
          <p:cNvSpPr>
            <a:spLocks noGrp="1"/>
          </p:cNvSpPr>
          <p:nvPr>
            <p:ph type="sldNum" sz="quarter" idx="12"/>
          </p:nvPr>
        </p:nvSpPr>
        <p:spPr>
          <a:xfrm>
            <a:off x="7589520" y="6480969"/>
            <a:ext cx="502920" cy="301752"/>
          </a:xfrm>
        </p:spPr>
        <p:txBody>
          <a:bodyPr/>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Объект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278976" y="6556248"/>
            <a:ext cx="2133600" cy="301752"/>
          </a:xfrm>
        </p:spPr>
        <p:txBody>
          <a:bodyPr/>
          <a:lstStyle>
            <a:lvl1pPr>
              <a:defRPr sz="900"/>
            </a:lvl1pPr>
          </a:lstStyle>
          <a:p>
            <a:fld id="{B4C71EC6-210F-42DE-9C53-41977AD35B3D}" type="datetimeFigureOut">
              <a:rPr lang="ru-RU" smtClean="0"/>
              <a:pPr/>
              <a:t>26.01.2016</a:t>
            </a:fld>
            <a:endParaRPr lang="ru-RU"/>
          </a:p>
        </p:txBody>
      </p:sp>
      <p:sp>
        <p:nvSpPr>
          <p:cNvPr id="6" name="Нижний колонтитул 5"/>
          <p:cNvSpPr>
            <a:spLocks noGrp="1"/>
          </p:cNvSpPr>
          <p:nvPr>
            <p:ph type="ftr" sz="quarter" idx="11"/>
          </p:nvPr>
        </p:nvSpPr>
        <p:spPr>
          <a:xfrm>
            <a:off x="1135856" y="6556248"/>
            <a:ext cx="5143120"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410576" y="6556248"/>
            <a:ext cx="502920" cy="301752"/>
          </a:xfrm>
        </p:spPr>
        <p:txBody>
          <a:bodyPr/>
          <a:lstStyle>
            <a:lvl1pPr>
              <a:defRPr sz="900"/>
            </a:lvl1pPr>
          </a:lstStyle>
          <a:p>
            <a:fld id="{B19B0651-EE4F-4900-A07F-96A6BFA9D0F0}"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6108192" y="6556248"/>
            <a:ext cx="2103120" cy="301752"/>
          </a:xfrm>
        </p:spPr>
        <p:txBody>
          <a:bodyPr/>
          <a:lstStyle>
            <a:lvl1pPr>
              <a:defRPr sz="900"/>
            </a:lvl1pPr>
          </a:lstStyle>
          <a:p>
            <a:fld id="{B4C71EC6-210F-42DE-9C53-41977AD35B3D}" type="datetimeFigureOut">
              <a:rPr lang="ru-RU" smtClean="0"/>
              <a:pPr/>
              <a:t>26.01.2016</a:t>
            </a:fld>
            <a:endParaRPr lang="ru-RU"/>
          </a:p>
        </p:txBody>
      </p:sp>
      <p:sp>
        <p:nvSpPr>
          <p:cNvPr id="6" name="Нижний колонтитул 5"/>
          <p:cNvSpPr>
            <a:spLocks noGrp="1"/>
          </p:cNvSpPr>
          <p:nvPr>
            <p:ph type="ftr" sz="quarter" idx="11"/>
          </p:nvPr>
        </p:nvSpPr>
        <p:spPr>
          <a:xfrm>
            <a:off x="1170432" y="6557169"/>
            <a:ext cx="4948072"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217192" y="6556248"/>
            <a:ext cx="365760" cy="301752"/>
          </a:xfrm>
        </p:spPr>
        <p:txBody>
          <a:bodyPr/>
          <a:lstStyle>
            <a:lvl1pPr algn="ctr">
              <a:defRPr sz="900"/>
            </a:lvl1pPr>
          </a:lstStyle>
          <a:p>
            <a:fld id="{B19B0651-EE4F-4900-A07F-96A6BFA9D0F0}"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Прямоугольный треугольник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Прямая соединительная линия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Прямая соединительная линия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Заголовок 21"/>
          <p:cNvSpPr>
            <a:spLocks noGrp="1"/>
          </p:cNvSpPr>
          <p:nvPr>
            <p:ph type="title"/>
          </p:nvPr>
        </p:nvSpPr>
        <p:spPr>
          <a:xfrm>
            <a:off x="457200" y="267494"/>
            <a:ext cx="8229600" cy="1399032"/>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B4C71EC6-210F-42DE-9C53-41977AD35B3D}" type="datetimeFigureOut">
              <a:rPr lang="ru-RU" smtClean="0"/>
              <a:pPr/>
              <a:t>26.01.2016</a:t>
            </a:fld>
            <a:endParaRPr lang="ru-RU"/>
          </a:p>
        </p:txBody>
      </p:sp>
      <p:sp>
        <p:nvSpPr>
          <p:cNvPr id="3" name="Нижний колонтитул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ru-RU"/>
          </a:p>
        </p:txBody>
      </p:sp>
      <p:sp>
        <p:nvSpPr>
          <p:cNvPr id="23" name="Номер слайда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19B0651-EE4F-4900-A07F-96A6BFA9D0F0}"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4237" r:id="rId1"/>
    <p:sldLayoutId id="2147484238" r:id="rId2"/>
    <p:sldLayoutId id="2147484239" r:id="rId3"/>
    <p:sldLayoutId id="2147484240" r:id="rId4"/>
    <p:sldLayoutId id="2147484241" r:id="rId5"/>
    <p:sldLayoutId id="2147484242" r:id="rId6"/>
    <p:sldLayoutId id="2147484243" r:id="rId7"/>
    <p:sldLayoutId id="2147484244" r:id="rId8"/>
    <p:sldLayoutId id="2147484245" r:id="rId9"/>
    <p:sldLayoutId id="2147484246" r:id="rId10"/>
    <p:sldLayoutId id="2147484247"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dirty="0" smtClean="0"/>
              <a:t>Сергей Балабанов</a:t>
            </a:r>
            <a:endParaRPr lang="ru-RU" dirty="0"/>
          </a:p>
        </p:txBody>
      </p:sp>
      <p:sp>
        <p:nvSpPr>
          <p:cNvPr id="3" name="Подзаголовок 2"/>
          <p:cNvSpPr>
            <a:spLocks noGrp="1"/>
          </p:cNvSpPr>
          <p:nvPr>
            <p:ph type="subTitle" idx="1"/>
          </p:nvPr>
        </p:nvSpPr>
        <p:spPr/>
        <p:txBody>
          <a:bodyPr>
            <a:normAutofit/>
          </a:bodyPr>
          <a:lstStyle/>
          <a:p>
            <a:r>
              <a:rPr lang="ru-RU" dirty="0" smtClean="0"/>
              <a:t>Чемпион мира и Европы </a:t>
            </a:r>
            <a:endParaRPr lang="ru-RU" dirty="0" smtClean="0"/>
          </a:p>
          <a:p>
            <a:r>
              <a:rPr lang="ru-RU" dirty="0" smtClean="0"/>
              <a:t>по </a:t>
            </a:r>
            <a:r>
              <a:rPr lang="ru-RU" dirty="0" smtClean="0"/>
              <a:t>гиревому спорту </a:t>
            </a:r>
            <a:endParaRPr lang="ru-RU" dirty="0" smtClean="0"/>
          </a:p>
          <a:p>
            <a:r>
              <a:rPr lang="ru-RU" dirty="0" smtClean="0"/>
              <a:t>среди </a:t>
            </a:r>
            <a:r>
              <a:rPr lang="ru-RU" dirty="0" smtClean="0"/>
              <a:t>юниоров</a:t>
            </a:r>
            <a:endParaRPr lang="ru-RU" dirty="0"/>
          </a:p>
        </p:txBody>
      </p:sp>
    </p:spTree>
    <p:extLst>
      <p:ext uri="{BB962C8B-B14F-4D97-AF65-F5344CB8AC3E}">
        <p14:creationId xmlns:p14="http://schemas.microsoft.com/office/powerpoint/2010/main" xmlns="" val="113480580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2"/>
          </p:nvPr>
        </p:nvSpPr>
        <p:spPr>
          <a:xfrm>
            <a:off x="323528" y="914400"/>
            <a:ext cx="3960440" cy="3666728"/>
          </a:xfrm>
        </p:spPr>
        <p:txBody>
          <a:bodyPr>
            <a:noAutofit/>
          </a:bodyPr>
          <a:lstStyle/>
          <a:p>
            <a:pPr marL="285750" indent="-285750">
              <a:lnSpc>
                <a:spcPct val="150000"/>
              </a:lnSpc>
              <a:buFont typeface="Wingdings" panose="05000000000000000000" pitchFamily="2" charset="2"/>
              <a:buChar char="ü"/>
            </a:pPr>
            <a:r>
              <a:rPr lang="ru-RU" sz="2000" dirty="0" smtClean="0"/>
              <a:t>Родился 24 мая 1996 года</a:t>
            </a:r>
          </a:p>
          <a:p>
            <a:pPr marL="285750" indent="-285750">
              <a:lnSpc>
                <a:spcPct val="150000"/>
              </a:lnSpc>
              <a:buFont typeface="Wingdings" panose="05000000000000000000" pitchFamily="2" charset="2"/>
              <a:buChar char="ü"/>
            </a:pPr>
            <a:r>
              <a:rPr lang="ru-RU" sz="2000" dirty="0" smtClean="0"/>
              <a:t>Учился в МБОУ ОСОШ №1 с </a:t>
            </a:r>
            <a:r>
              <a:rPr lang="ru-RU" sz="2000" dirty="0" smtClean="0"/>
              <a:t>2002 г</a:t>
            </a:r>
            <a:r>
              <a:rPr lang="ru-RU" sz="2000" dirty="0" smtClean="0"/>
              <a:t>. </a:t>
            </a:r>
            <a:r>
              <a:rPr lang="ru-RU" sz="2000" dirty="0" smtClean="0"/>
              <a:t> </a:t>
            </a:r>
            <a:r>
              <a:rPr lang="ru-RU" sz="2000" dirty="0" smtClean="0"/>
              <a:t>п</a:t>
            </a:r>
            <a:r>
              <a:rPr lang="ru-RU" sz="2000" dirty="0" smtClean="0"/>
              <a:t>о  2013 г</a:t>
            </a:r>
            <a:r>
              <a:rPr lang="ru-RU" sz="2000" dirty="0" smtClean="0"/>
              <a:t>. </a:t>
            </a:r>
          </a:p>
          <a:p>
            <a:pPr marL="285750" indent="-285750">
              <a:lnSpc>
                <a:spcPct val="150000"/>
              </a:lnSpc>
              <a:buFont typeface="Wingdings" panose="05000000000000000000" pitchFamily="2" charset="2"/>
              <a:buChar char="ü"/>
            </a:pPr>
            <a:r>
              <a:rPr lang="ru-RU" sz="2000" dirty="0" smtClean="0"/>
              <a:t>Сейчас учится в РГСУ</a:t>
            </a:r>
          </a:p>
          <a:p>
            <a:pPr marL="285750" indent="-285750">
              <a:lnSpc>
                <a:spcPct val="150000"/>
              </a:lnSpc>
              <a:buFont typeface="Wingdings" panose="05000000000000000000" pitchFamily="2" charset="2"/>
              <a:buChar char="ü"/>
            </a:pPr>
            <a:r>
              <a:rPr lang="ru-RU" sz="2000" dirty="0" smtClean="0"/>
              <a:t>Начал  занятия гиревым спортом  5 лет назад и продолжает до сих пор</a:t>
            </a:r>
          </a:p>
          <a:p>
            <a:pPr marL="285750" indent="-285750">
              <a:lnSpc>
                <a:spcPct val="150000"/>
              </a:lnSpc>
              <a:buFont typeface="Wingdings" panose="05000000000000000000" pitchFamily="2" charset="2"/>
              <a:buChar char="ü"/>
            </a:pPr>
            <a:r>
              <a:rPr lang="ru-RU" sz="2000" dirty="0" smtClean="0"/>
              <a:t>Даже на самых первых соревнованиях смог занять 2 место</a:t>
            </a:r>
          </a:p>
        </p:txBody>
      </p:sp>
      <p:pic>
        <p:nvPicPr>
          <p:cNvPr id="5" name="Объект 4"/>
          <p:cNvPicPr>
            <a:picLocks noGrp="1" noChangeAspect="1"/>
          </p:cNvPicPr>
          <p:nvPr>
            <p:ph sz="half" idx="1"/>
          </p:nvPr>
        </p:nvPicPr>
        <p:blipFill>
          <a:blip r:embed="rId2" cstate="print">
            <a:extLst>
              <a:ext uri="{28A0092B-C50C-407E-A947-70E740481C1C}">
                <a14:useLocalDpi xmlns:a14="http://schemas.microsoft.com/office/drawing/2010/main" xmlns="" val="0"/>
              </a:ext>
            </a:extLst>
          </a:blip>
          <a:stretch>
            <a:fillRect/>
          </a:stretch>
        </p:blipFill>
        <p:spPr>
          <a:xfrm>
            <a:off x="4355976" y="188640"/>
            <a:ext cx="3672408" cy="5328592"/>
          </a:xfrm>
        </p:spPr>
      </p:pic>
    </p:spTree>
    <p:extLst>
      <p:ext uri="{BB962C8B-B14F-4D97-AF65-F5344CB8AC3E}">
        <p14:creationId xmlns:p14="http://schemas.microsoft.com/office/powerpoint/2010/main" xmlns="" val="19364258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 2015 году были огромные спортивные достижения: </a:t>
            </a:r>
            <a:endParaRPr lang="ru-RU" dirty="0"/>
          </a:p>
        </p:txBody>
      </p:sp>
      <p:sp>
        <p:nvSpPr>
          <p:cNvPr id="3" name="Текст 2"/>
          <p:cNvSpPr>
            <a:spLocks noGrp="1"/>
          </p:cNvSpPr>
          <p:nvPr>
            <p:ph type="body" idx="1"/>
          </p:nvPr>
        </p:nvSpPr>
        <p:spPr>
          <a:xfrm>
            <a:off x="381000" y="2132856"/>
            <a:ext cx="7359352" cy="4392488"/>
          </a:xfrm>
        </p:spPr>
        <p:txBody>
          <a:bodyPr/>
          <a:lstStyle/>
          <a:p>
            <a:pPr marL="512064" indent="-457200">
              <a:buFont typeface="+mj-lt"/>
              <a:buAutoNum type="arabicPeriod"/>
            </a:pPr>
            <a:r>
              <a:rPr lang="ru-RU" dirty="0" smtClean="0"/>
              <a:t>Первенство России по гиревому спорту среди юниоров</a:t>
            </a:r>
          </a:p>
          <a:p>
            <a:pPr marL="512064" indent="-457200">
              <a:buFont typeface="+mj-lt"/>
              <a:buAutoNum type="arabicPeriod"/>
            </a:pPr>
            <a:r>
              <a:rPr lang="ru-RU" dirty="0" smtClean="0"/>
              <a:t>Полуфинал чемпионата России по гиревому спорту среди мужчин</a:t>
            </a:r>
          </a:p>
          <a:p>
            <a:pPr marL="512064" indent="-457200">
              <a:buFont typeface="+mj-lt"/>
              <a:buAutoNum type="arabicPeriod"/>
            </a:pPr>
            <a:r>
              <a:rPr lang="ru-RU" dirty="0" smtClean="0"/>
              <a:t>Первенство Европы по гиревому спорту среди юниоров</a:t>
            </a:r>
          </a:p>
          <a:p>
            <a:pPr marL="512064" indent="-457200">
              <a:buFont typeface="+mj-lt"/>
              <a:buAutoNum type="arabicPeriod"/>
            </a:pPr>
            <a:r>
              <a:rPr lang="ru-RU" dirty="0" smtClean="0"/>
              <a:t>Кубок России по гиревому спорту</a:t>
            </a:r>
          </a:p>
          <a:p>
            <a:pPr marL="512064" indent="-457200">
              <a:buFont typeface="+mj-lt"/>
              <a:buAutoNum type="arabicPeriod"/>
            </a:pPr>
            <a:r>
              <a:rPr lang="ru-RU" dirty="0" smtClean="0"/>
              <a:t>Первенство мира по гиревому спорту среди юниоров</a:t>
            </a:r>
            <a:endParaRPr lang="ru-RU" dirty="0"/>
          </a:p>
        </p:txBody>
      </p:sp>
    </p:spTree>
    <p:extLst>
      <p:ext uri="{BB962C8B-B14F-4D97-AF65-F5344CB8AC3E}">
        <p14:creationId xmlns:p14="http://schemas.microsoft.com/office/powerpoint/2010/main" xmlns="" val="32698124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2585442"/>
          </a:xfrm>
        </p:spPr>
        <p:txBody>
          <a:bodyPr>
            <a:normAutofit fontScale="90000"/>
          </a:bodyPr>
          <a:lstStyle/>
          <a:p>
            <a:pPr>
              <a:lnSpc>
                <a:spcPct val="150000"/>
              </a:lnSpc>
            </a:pPr>
            <a:r>
              <a:rPr lang="ru-RU" sz="1600" dirty="0" smtClean="0">
                <a:effectLst/>
              </a:rPr>
              <a:t>В  </a:t>
            </a:r>
            <a:r>
              <a:rPr lang="ru-RU" sz="1600" dirty="0">
                <a:effectLst/>
              </a:rPr>
              <a:t>г. Омске </a:t>
            </a:r>
            <a:r>
              <a:rPr lang="ru-RU" sz="1600" dirty="0" smtClean="0">
                <a:effectLst/>
              </a:rPr>
              <a:t>прошло юниорское </a:t>
            </a:r>
            <a:r>
              <a:rPr lang="ru-RU" sz="1600" dirty="0">
                <a:effectLst/>
              </a:rPr>
              <a:t>первенство по гиревому спорту, в котором приняли участие 200 человек </a:t>
            </a:r>
            <a:r>
              <a:rPr lang="ru-RU" sz="1600" dirty="0" smtClean="0">
                <a:effectLst/>
              </a:rPr>
              <a:t>из </a:t>
            </a:r>
            <a:r>
              <a:rPr lang="ru-RU" sz="1600" dirty="0">
                <a:effectLst/>
              </a:rPr>
              <a:t>32 регионов России.</a:t>
            </a:r>
            <a:br>
              <a:rPr lang="ru-RU" sz="1600" dirty="0">
                <a:effectLst/>
              </a:rPr>
            </a:br>
            <a:r>
              <a:rPr lang="ru-RU" sz="1600" dirty="0">
                <a:effectLst/>
              </a:rPr>
              <a:t>В весовой категории до 95 кг </a:t>
            </a:r>
            <a:r>
              <a:rPr lang="ru-RU" sz="1600" dirty="0" smtClean="0">
                <a:effectLst/>
              </a:rPr>
              <a:t> Сергей одержал </a:t>
            </a:r>
            <a:r>
              <a:rPr lang="ru-RU" sz="1600" dirty="0" smtClean="0">
                <a:effectLst/>
              </a:rPr>
              <a:t>победу. </a:t>
            </a:r>
            <a:r>
              <a:rPr lang="ru-RU" sz="1600" dirty="0" smtClean="0">
                <a:effectLst/>
              </a:rPr>
              <a:t>В </a:t>
            </a:r>
            <a:r>
              <a:rPr lang="ru-RU" sz="1600" dirty="0">
                <a:effectLst/>
              </a:rPr>
              <a:t>упражнении толчок по длинному циклу за 10 минут отведенного регламентом времени п</a:t>
            </a:r>
            <a:r>
              <a:rPr lang="ru-RU" sz="1600" dirty="0" smtClean="0">
                <a:effectLst/>
              </a:rPr>
              <a:t>обедитель выполнил</a:t>
            </a:r>
            <a:r>
              <a:rPr lang="ru-RU" sz="1600" dirty="0">
                <a:effectLst/>
              </a:rPr>
              <a:t>  76 подъемов двух гирь по 32 кг, что принесло ему золотую медаль. Кроме того, показанный результат стал лучшим во всех весовых категориях, и был принят как новый всероссийский рекорд.</a:t>
            </a:r>
            <a:br>
              <a:rPr lang="ru-RU" sz="1600" dirty="0">
                <a:effectLst/>
              </a:rPr>
            </a:br>
            <a:endParaRPr lang="ru-RU" sz="1600" dirty="0"/>
          </a:p>
        </p:txBody>
      </p:sp>
      <p:pic>
        <p:nvPicPr>
          <p:cNvPr id="4" name="Объект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539552" y="3068960"/>
            <a:ext cx="8115300" cy="3365500"/>
          </a:xfrm>
        </p:spPr>
      </p:pic>
    </p:spTree>
    <p:extLst>
      <p:ext uri="{BB962C8B-B14F-4D97-AF65-F5344CB8AC3E}">
        <p14:creationId xmlns:p14="http://schemas.microsoft.com/office/powerpoint/2010/main" xmlns="" val="9647191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0"/>
            <a:ext cx="8229600" cy="1793354"/>
          </a:xfrm>
        </p:spPr>
        <p:txBody>
          <a:bodyPr>
            <a:normAutofit/>
          </a:bodyPr>
          <a:lstStyle/>
          <a:p>
            <a:r>
              <a:rPr lang="ru-RU" sz="1600" dirty="0" smtClean="0"/>
              <a:t>В г. </a:t>
            </a:r>
            <a:r>
              <a:rPr lang="ru-RU" sz="1600" dirty="0" smtClean="0"/>
              <a:t>Рыбинске Ярославской области </a:t>
            </a:r>
            <a:r>
              <a:rPr lang="ru-RU" sz="1600" dirty="0" smtClean="0"/>
              <a:t>прошли соревнования </a:t>
            </a:r>
            <a:r>
              <a:rPr lang="ru-RU" sz="1600" dirty="0" smtClean="0"/>
              <a:t>полуфинала </a:t>
            </a:r>
            <a:r>
              <a:rPr lang="ru-RU" sz="1600" dirty="0" smtClean="0"/>
              <a:t>чемпионата России среди мужчин. В личном зачете </a:t>
            </a:r>
            <a:r>
              <a:rPr lang="ru-RU" sz="1600" dirty="0">
                <a:effectLst/>
              </a:rPr>
              <a:t>Балабанов Сергей занял  первое место в толчке по длинному циклу, весовая категория свыше </a:t>
            </a:r>
            <a:r>
              <a:rPr lang="ru-RU" sz="1600" dirty="0" smtClean="0">
                <a:effectLst/>
              </a:rPr>
              <a:t>95 кг.</a:t>
            </a:r>
            <a:endParaRPr lang="ru-RU" sz="1600" dirty="0"/>
          </a:p>
        </p:txBody>
      </p:sp>
      <p:pic>
        <p:nvPicPr>
          <p:cNvPr id="4" name="Объект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3419872" y="2007633"/>
            <a:ext cx="5591944" cy="4365104"/>
          </a:xfrm>
        </p:spPr>
      </p:pic>
      <p:sp>
        <p:nvSpPr>
          <p:cNvPr id="7" name="Прямоугольник 6"/>
          <p:cNvSpPr/>
          <p:nvPr/>
        </p:nvSpPr>
        <p:spPr>
          <a:xfrm>
            <a:off x="179512" y="1700808"/>
            <a:ext cx="2987824" cy="4401205"/>
          </a:xfrm>
          <a:prstGeom prst="rect">
            <a:avLst/>
          </a:prstGeom>
        </p:spPr>
        <p:txBody>
          <a:bodyPr wrap="square">
            <a:spAutoFit/>
          </a:bodyPr>
          <a:lstStyle/>
          <a:p>
            <a:r>
              <a:rPr lang="ru-RU" sz="1600" dirty="0"/>
              <a:t>Также Ростовская сборная отличилась в командной эстафете, в составе 5 человек ( Лагутин Павел, </a:t>
            </a:r>
            <a:r>
              <a:rPr lang="ru-RU" sz="1600" dirty="0" err="1"/>
              <a:t>Ламсков</a:t>
            </a:r>
            <a:r>
              <a:rPr lang="ru-RU" sz="1600" dirty="0"/>
              <a:t> Константин, </a:t>
            </a:r>
            <a:r>
              <a:rPr lang="ru-RU" sz="1600" dirty="0" err="1"/>
              <a:t>Каспирский</a:t>
            </a:r>
            <a:r>
              <a:rPr lang="ru-RU" sz="1600" dirty="0"/>
              <a:t> Никита, Балабанов Сергей, </a:t>
            </a:r>
            <a:r>
              <a:rPr lang="ru-RU" sz="1600" dirty="0" err="1"/>
              <a:t>Ливада</a:t>
            </a:r>
            <a:r>
              <a:rPr lang="ru-RU" sz="1600" dirty="0"/>
              <a:t> Александр) </a:t>
            </a:r>
            <a:r>
              <a:rPr lang="ru-RU" sz="1600" dirty="0" smtClean="0"/>
              <a:t>, где </a:t>
            </a:r>
            <a:r>
              <a:rPr lang="ru-RU" sz="1600" dirty="0"/>
              <a:t>в упорной борьбе стала </a:t>
            </a:r>
            <a:r>
              <a:rPr lang="ru-RU" sz="1600" dirty="0" smtClean="0"/>
              <a:t>победителем,</a:t>
            </a:r>
            <a:r>
              <a:rPr lang="ru-RU" sz="1600" dirty="0"/>
              <a:t>  набрав 243 подъёма, опередив ближайших соперников на 10 подъемов</a:t>
            </a:r>
            <a:r>
              <a:rPr lang="ru-RU" sz="1600" dirty="0" smtClean="0"/>
              <a:t>. Победа </a:t>
            </a:r>
            <a:r>
              <a:rPr lang="ru-RU" sz="1600" dirty="0"/>
              <a:t>в эстафете среди </a:t>
            </a:r>
            <a:r>
              <a:rPr lang="ru-RU" dirty="0"/>
              <a:t>мужчин стала первой в истории гиревого спорта </a:t>
            </a:r>
            <a:r>
              <a:rPr lang="ru-RU" dirty="0" smtClean="0"/>
              <a:t>региона.</a:t>
            </a:r>
            <a:endParaRPr lang="ru-RU" dirty="0"/>
          </a:p>
        </p:txBody>
      </p:sp>
    </p:spTree>
    <p:extLst>
      <p:ext uri="{BB962C8B-B14F-4D97-AF65-F5344CB8AC3E}">
        <p14:creationId xmlns:p14="http://schemas.microsoft.com/office/powerpoint/2010/main" xmlns="" val="18492512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2009378"/>
          </a:xfrm>
        </p:spPr>
        <p:txBody>
          <a:bodyPr>
            <a:normAutofit fontScale="90000"/>
          </a:bodyPr>
          <a:lstStyle/>
          <a:p>
            <a:pPr fontAlgn="base"/>
            <a:r>
              <a:rPr lang="ru-RU" sz="1600" dirty="0">
                <a:effectLst/>
              </a:rPr>
              <a:t>С 27 по 28 июня в городе </a:t>
            </a:r>
            <a:r>
              <a:rPr lang="ru-RU" sz="1600" dirty="0" err="1" smtClean="0">
                <a:effectLst/>
              </a:rPr>
              <a:t>Таллине</a:t>
            </a:r>
            <a:r>
              <a:rPr lang="ru-RU" sz="1600" dirty="0" smtClean="0">
                <a:effectLst/>
              </a:rPr>
              <a:t> </a:t>
            </a:r>
            <a:r>
              <a:rPr lang="ru-RU" sz="1600" dirty="0">
                <a:effectLst/>
              </a:rPr>
              <a:t>(Эстония) проходило Первенство Европы по гиревому спорту. В составе сборной России выступал студент 1-го курса </a:t>
            </a:r>
            <a:r>
              <a:rPr lang="ru-RU" sz="1400" dirty="0" smtClean="0"/>
              <a:t>РГСУ </a:t>
            </a:r>
            <a:r>
              <a:rPr lang="ru-RU" sz="1600" dirty="0" smtClean="0">
                <a:effectLst/>
              </a:rPr>
              <a:t>Балабанов Сергей. В </a:t>
            </a:r>
            <a:r>
              <a:rPr lang="ru-RU" sz="1600" dirty="0">
                <a:effectLst/>
              </a:rPr>
              <a:t>соревнованиях принимало участие более 10 стран. Основными конкурентами для Российских спортсменов были участники из Украины и Казахстана.</a:t>
            </a:r>
            <a:br>
              <a:rPr lang="ru-RU" sz="1600" dirty="0">
                <a:effectLst/>
              </a:rPr>
            </a:br>
            <a:r>
              <a:rPr lang="ru-RU" sz="1600" dirty="0">
                <a:effectLst/>
              </a:rPr>
              <a:t>Сергей одержал победу в весовой категории свыше 85 килограмм, а также стал победителем в командной эстафете, в которой выступали по 5 сильнейших спортсменов от каждой страны.</a:t>
            </a:r>
            <a:br>
              <a:rPr lang="ru-RU" sz="1600" dirty="0">
                <a:effectLst/>
              </a:rPr>
            </a:br>
            <a:endParaRPr lang="ru-RU" sz="1600" dirty="0"/>
          </a:p>
        </p:txBody>
      </p:sp>
      <p:pic>
        <p:nvPicPr>
          <p:cNvPr id="4" name="Объект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2123728" y="2420888"/>
            <a:ext cx="4950296" cy="3922291"/>
          </a:xfrm>
        </p:spPr>
      </p:pic>
    </p:spTree>
    <p:extLst>
      <p:ext uri="{BB962C8B-B14F-4D97-AF65-F5344CB8AC3E}">
        <p14:creationId xmlns:p14="http://schemas.microsoft.com/office/powerpoint/2010/main" xmlns="" val="29605150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721346"/>
          </a:xfrm>
        </p:spPr>
        <p:txBody>
          <a:bodyPr>
            <a:normAutofit fontScale="90000"/>
          </a:bodyPr>
          <a:lstStyle/>
          <a:p>
            <a:pPr fontAlgn="t"/>
            <a:r>
              <a:rPr lang="ru-RU" sz="1600" dirty="0" smtClean="0">
                <a:effectLst/>
              </a:rPr>
              <a:t>На состоявшемся </a:t>
            </a:r>
            <a:r>
              <a:rPr lang="ru-RU" sz="1600" dirty="0">
                <a:effectLst/>
              </a:rPr>
              <a:t>в Азове турнире Сергей Балабанов стал победителем в дисциплине «толчок по длинному циклу» в весовой категории 95 кг.</a:t>
            </a:r>
            <a:br>
              <a:rPr lang="ru-RU" sz="1600" dirty="0">
                <a:effectLst/>
              </a:rPr>
            </a:br>
            <a:r>
              <a:rPr lang="ru-RU" sz="1600" dirty="0">
                <a:effectLst/>
              </a:rPr>
              <a:t>Также спортсмен выполнил норматив мастера спорта международного класса и получил право представлять Россию на первенстве мира в Ирландии.</a:t>
            </a:r>
            <a:br>
              <a:rPr lang="ru-RU" sz="1600" dirty="0">
                <a:effectLst/>
              </a:rPr>
            </a:br>
            <a:r>
              <a:rPr lang="ru-RU" sz="1600" dirty="0">
                <a:effectLst/>
              </a:rPr>
              <a:t>Всего за победу в Азове боролись 240 спортсменов из 41 региона России.  </a:t>
            </a:r>
            <a:br>
              <a:rPr lang="ru-RU" sz="1600" dirty="0">
                <a:effectLst/>
              </a:rPr>
            </a:br>
            <a:endParaRPr lang="ru-RU" sz="1600" dirty="0"/>
          </a:p>
        </p:txBody>
      </p:sp>
      <p:pic>
        <p:nvPicPr>
          <p:cNvPr id="4" name="Объект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1619672" y="2492896"/>
            <a:ext cx="6096000" cy="4057650"/>
          </a:xfrm>
        </p:spPr>
      </p:pic>
    </p:spTree>
    <p:extLst>
      <p:ext uri="{BB962C8B-B14F-4D97-AF65-F5344CB8AC3E}">
        <p14:creationId xmlns:p14="http://schemas.microsoft.com/office/powerpoint/2010/main" xmlns="" val="2461839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60648"/>
            <a:ext cx="8229600" cy="1656184"/>
          </a:xfrm>
        </p:spPr>
        <p:txBody>
          <a:bodyPr>
            <a:normAutofit fontScale="90000"/>
          </a:bodyPr>
          <a:lstStyle/>
          <a:p>
            <a:pPr fontAlgn="t"/>
            <a:r>
              <a:rPr lang="ru-RU" sz="1600" dirty="0" smtClean="0">
                <a:effectLst/>
              </a:rPr>
              <a:t>Сергей </a:t>
            </a:r>
            <a:r>
              <a:rPr lang="ru-RU" sz="1600" dirty="0">
                <a:effectLst/>
              </a:rPr>
              <a:t>Балабанов одержал победу на прошедшем в Ирландии первенстве мира по гиревому </a:t>
            </a:r>
            <a:r>
              <a:rPr lang="ru-RU" sz="1600" dirty="0" smtClean="0">
                <a:effectLst/>
              </a:rPr>
              <a:t>спорту среди юниоров.</a:t>
            </a:r>
            <a:r>
              <a:rPr lang="ru-RU" sz="1600" dirty="0">
                <a:effectLst/>
              </a:rPr>
              <a:t/>
            </a:r>
            <a:br>
              <a:rPr lang="ru-RU" sz="1600" dirty="0">
                <a:effectLst/>
              </a:rPr>
            </a:br>
            <a:r>
              <a:rPr lang="ru-RU" sz="1600" dirty="0" smtClean="0">
                <a:effectLst/>
              </a:rPr>
              <a:t>Молодой спортсмен, </a:t>
            </a:r>
            <a:r>
              <a:rPr lang="ru-RU" sz="1600" dirty="0">
                <a:effectLst/>
              </a:rPr>
              <a:t>выступая в дисциплине «толчок по длинному циклу» в весовой категории свыше 95 кг, за десять минут выполнил 82 подъема двух гирь по 32 кг</a:t>
            </a:r>
            <a:r>
              <a:rPr lang="ru-RU" sz="1600" dirty="0" smtClean="0">
                <a:effectLst/>
              </a:rPr>
              <a:t>.</a:t>
            </a:r>
            <a:r>
              <a:rPr lang="ru-RU" sz="1600" dirty="0">
                <a:effectLst/>
              </a:rPr>
              <a:t> Всего за победу в турнире боролись 560 спортсменов из </a:t>
            </a:r>
            <a:r>
              <a:rPr lang="ru-RU" sz="1600">
                <a:effectLst/>
              </a:rPr>
              <a:t>37 </a:t>
            </a:r>
            <a:r>
              <a:rPr lang="ru-RU" sz="1600" smtClean="0">
                <a:effectLst/>
              </a:rPr>
              <a:t>стран мира.</a:t>
            </a:r>
            <a:r>
              <a:rPr lang="ru-RU" sz="1600" dirty="0">
                <a:effectLst/>
              </a:rPr>
              <a:t/>
            </a:r>
            <a:br>
              <a:rPr lang="ru-RU" sz="1600" dirty="0">
                <a:effectLst/>
              </a:rPr>
            </a:br>
            <a:r>
              <a:rPr lang="ru-RU" sz="1600" dirty="0" smtClean="0">
                <a:effectLst/>
              </a:rPr>
              <a:t>В командном </a:t>
            </a:r>
            <a:r>
              <a:rPr lang="ru-RU" sz="1600" dirty="0">
                <a:effectLst/>
              </a:rPr>
              <a:t>зачете первое место на соревнованиях заняла сборная команда </a:t>
            </a:r>
            <a:r>
              <a:rPr lang="ru-RU" sz="1600" dirty="0" smtClean="0">
                <a:effectLst/>
              </a:rPr>
              <a:t/>
            </a:r>
            <a:br>
              <a:rPr lang="ru-RU" sz="1600" dirty="0" smtClean="0">
                <a:effectLst/>
              </a:rPr>
            </a:br>
            <a:r>
              <a:rPr lang="ru-RU" sz="1600" dirty="0" smtClean="0">
                <a:effectLst/>
              </a:rPr>
              <a:t>России.</a:t>
            </a:r>
            <a:r>
              <a:rPr lang="ru-RU" sz="1600" dirty="0">
                <a:effectLst/>
              </a:rPr>
              <a:t/>
            </a:r>
            <a:br>
              <a:rPr lang="ru-RU" sz="1600" dirty="0">
                <a:effectLst/>
              </a:rPr>
            </a:br>
            <a:endParaRPr lang="ru-RU" sz="1600" dirty="0"/>
          </a:p>
        </p:txBody>
      </p:sp>
      <p:pic>
        <p:nvPicPr>
          <p:cNvPr id="4" name="Объект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827584" y="1988840"/>
            <a:ext cx="7474242" cy="4537942"/>
          </a:xfrm>
        </p:spPr>
      </p:pic>
    </p:spTree>
    <p:extLst>
      <p:ext uri="{BB962C8B-B14F-4D97-AF65-F5344CB8AC3E}">
        <p14:creationId xmlns:p14="http://schemas.microsoft.com/office/powerpoint/2010/main" xmlns="" val="347617210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ркая">
  <a:themeElements>
    <a:clrScheme name="Модульная">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Ярк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82</TotalTime>
  <Words>264</Words>
  <Application>Microsoft Office PowerPoint</Application>
  <PresentationFormat>Экран (4:3)</PresentationFormat>
  <Paragraphs>21</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Яркая</vt:lpstr>
      <vt:lpstr>Сергей Балабанов</vt:lpstr>
      <vt:lpstr>Слайд 2</vt:lpstr>
      <vt:lpstr>В 2015 году были огромные спортивные достижения: </vt:lpstr>
      <vt:lpstr>В  г. Омске прошло юниорское первенство по гиревому спорту, в котором приняли участие 200 человек из 32 регионов России. В весовой категории до 95 кг  Сергей одержал победу. В упражнении толчок по длинному циклу за 10 минут отведенного регламентом времени победитель выполнил  76 подъемов двух гирь по 32 кг, что принесло ему золотую медаль. Кроме того, показанный результат стал лучшим во всех весовых категориях, и был принят как новый всероссийский рекорд. </vt:lpstr>
      <vt:lpstr>В г. Рыбинске Ярославской области прошли соревнования полуфинала чемпионата России среди мужчин. В личном зачете Балабанов Сергей занял  первое место в толчке по длинному циклу, весовая категория свыше 95 кг.</vt:lpstr>
      <vt:lpstr>С 27 по 28 июня в городе Таллине (Эстония) проходило Первенство Европы по гиревому спорту. В составе сборной России выступал студент 1-го курса РГСУ Балабанов Сергей. В соревнованиях принимало участие более 10 стран. Основными конкурентами для Российских спортсменов были участники из Украины и Казахстана. Сергей одержал победу в весовой категории свыше 85 килограмм, а также стал победителем в командной эстафете, в которой выступали по 5 сильнейших спортсменов от каждой страны. </vt:lpstr>
      <vt:lpstr>На состоявшемся в Азове турнире Сергей Балабанов стал победителем в дисциплине «толчок по длинному циклу» в весовой категории 95 кг. Также спортсмен выполнил норматив мастера спорта международного класса и получил право представлять Россию на первенстве мира в Ирландии. Всего за победу в Азове боролись 240 спортсменов из 41 региона России.   </vt:lpstr>
      <vt:lpstr>Сергей Балабанов одержал победу на прошедшем в Ирландии первенстве мира по гиревому спорту среди юниоров. Молодой спортсмен, выступая в дисциплине «толчок по длинному циклу» в весовой категории свыше 95 кг, за десять минут выполнил 82 подъема двух гирь по 32 кг. Всего за победу в турнире боролись 560 спортсменов из 37 стран мира. В командном зачете первое место на соревнованиях заняла сборная команда  России.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Сергей Балабанов</dc:title>
  <dc:creator>Zorro</dc:creator>
  <cp:lastModifiedBy>ПК</cp:lastModifiedBy>
  <cp:revision>12</cp:revision>
  <dcterms:created xsi:type="dcterms:W3CDTF">2016-01-23T12:05:18Z</dcterms:created>
  <dcterms:modified xsi:type="dcterms:W3CDTF">2016-01-26T14:13:05Z</dcterms:modified>
</cp:coreProperties>
</file>